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21"/>
  </p:notesMasterIdLst>
  <p:sldIdLst>
    <p:sldId id="256" r:id="rId2"/>
    <p:sldId id="258" r:id="rId3"/>
    <p:sldId id="259" r:id="rId4"/>
    <p:sldId id="276" r:id="rId5"/>
    <p:sldId id="261" r:id="rId6"/>
    <p:sldId id="262" r:id="rId7"/>
    <p:sldId id="263" r:id="rId8"/>
    <p:sldId id="264" r:id="rId9"/>
    <p:sldId id="265" r:id="rId10"/>
    <p:sldId id="266" r:id="rId11"/>
    <p:sldId id="267" r:id="rId12"/>
    <p:sldId id="268" r:id="rId13"/>
    <p:sldId id="269" r:id="rId14"/>
    <p:sldId id="270" r:id="rId15"/>
    <p:sldId id="271" r:id="rId16"/>
    <p:sldId id="273" r:id="rId17"/>
    <p:sldId id="277" r:id="rId18"/>
    <p:sldId id="274" r:id="rId19"/>
    <p:sldId id="275"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C1A7E7-6CA5-48A9-B5C7-D749298B21B8}" type="datetimeFigureOut">
              <a:rPr lang="el-GR" smtClean="0"/>
              <a:pPr/>
              <a:t>6/10/2012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CF7EE0-F250-48AB-BE31-A2480A2A0F5C}"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7" name="6 - Ορθογώνιο"/>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2362200" y="4038600"/>
            <a:ext cx="6477000" cy="1828800"/>
          </a:xfrm>
        </p:spPr>
        <p:txBody>
          <a:bodyPr anchor="b"/>
          <a:lstStyle>
            <a:lvl1pPr>
              <a:defRPr cap="all" baseline="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3B66C360-D405-43EE-9EFE-8CF272EF6E17}" type="datetime1">
              <a:rPr lang="el-GR" smtClean="0"/>
              <a:pPr/>
              <a:t>6/10/2012</a:t>
            </a:fld>
            <a:endParaRPr lang="el-GR"/>
          </a:p>
        </p:txBody>
      </p:sp>
      <p:sp>
        <p:nvSpPr>
          <p:cNvPr id="17" name="16 - Θέση υποσέλιδου"/>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p>
        </p:txBody>
      </p:sp>
      <p:sp>
        <p:nvSpPr>
          <p:cNvPr id="29" name="28 - Θέση αριθμού διαφάνειας"/>
          <p:cNvSpPr>
            <a:spLocks noGrp="1"/>
          </p:cNvSpPr>
          <p:nvPr>
            <p:ph type="sldNum" sz="quarter" idx="12"/>
          </p:nvPr>
        </p:nvSpPr>
        <p:spPr>
          <a:xfrm>
            <a:off x="8001000" y="228600"/>
            <a:ext cx="838200" cy="381000"/>
          </a:xfrm>
        </p:spPr>
        <p:txBody>
          <a:bodyPr/>
          <a:lstStyle>
            <a:lvl1pPr>
              <a:defRPr>
                <a:solidFill>
                  <a:schemeClr val="tx2"/>
                </a:solidFill>
              </a:defRPr>
            </a:lvl1p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C1C54B20-F8B3-48CD-88D3-FAF182EDEB23}" type="datetime1">
              <a:rPr lang="el-GR" smtClean="0"/>
              <a:pPr/>
              <a:t>6/10/2012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1"/>
      </p:bgRef>
    </p:bg>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609600"/>
            <a:ext cx="2057400" cy="55165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609600"/>
            <a:ext cx="5562600" cy="5516564"/>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6553200" y="6248402"/>
            <a:ext cx="2209800" cy="365125"/>
          </a:xfrm>
        </p:spPr>
        <p:txBody>
          <a:bodyPr/>
          <a:lstStyle/>
          <a:p>
            <a:fld id="{19E636F5-0963-44EB-9461-144FC7993EF8}" type="datetime1">
              <a:rPr lang="el-GR" smtClean="0"/>
              <a:pPr/>
              <a:t>6/10/2012</a:t>
            </a:fld>
            <a:endParaRPr lang="el-GR"/>
          </a:p>
        </p:txBody>
      </p:sp>
      <p:sp>
        <p:nvSpPr>
          <p:cNvPr id="5" name="4 - Θέση υποσέλιδου"/>
          <p:cNvSpPr>
            <a:spLocks noGrp="1"/>
          </p:cNvSpPr>
          <p:nvPr>
            <p:ph type="ftr" sz="quarter" idx="11"/>
          </p:nvPr>
        </p:nvSpPr>
        <p:spPr>
          <a:xfrm>
            <a:off x="457201" y="6248207"/>
            <a:ext cx="5573483" cy="365125"/>
          </a:xfrm>
        </p:spPr>
        <p:txBody>
          <a:bodyPr/>
          <a:lstStyle/>
          <a:p>
            <a:endParaRPr lang="el-GR"/>
          </a:p>
        </p:txBody>
      </p:sp>
      <p:sp>
        <p:nvSpPr>
          <p:cNvPr id="7" name="6 - Ορθογώνιο"/>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 Ορθογώνιο"/>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 Ορθογώνιο"/>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rot="5400000">
            <a:off x="5989638" y="144462"/>
            <a:ext cx="533400" cy="244476"/>
          </a:xfrm>
        </p:spPr>
        <p:txBody>
          <a:bodyPr/>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228600"/>
            <a:ext cx="8153400" cy="990600"/>
          </a:xfrm>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BE9444F3-C057-41C7-93BA-60FF7E5B9371}" type="datetime1">
              <a:rPr lang="el-GR" smtClean="0"/>
              <a:pPr/>
              <a:t>6/10/2012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lvl1pPr>
              <a:defRPr>
                <a:solidFill>
                  <a:srgbClr val="FFFFFF"/>
                </a:solidFill>
              </a:defRPr>
            </a:lvl1pPr>
          </a:lstStyle>
          <a:p>
            <a:fld id="{D3F1D1C4-C2D9-4231-9FB2-B2D9D97AA41D}" type="slidenum">
              <a:rPr lang="el-GR" smtClean="0"/>
              <a:pPr/>
              <a:t>‹#›</a:t>
            </a:fld>
            <a:endParaRPr lang="el-GR"/>
          </a:p>
        </p:txBody>
      </p:sp>
      <p:sp>
        <p:nvSpPr>
          <p:cNvPr id="8" name="7 - Θέση περιεχομένου"/>
          <p:cNvSpPr>
            <a:spLocks noGrp="1"/>
          </p:cNvSpPr>
          <p:nvPr>
            <p:ph sz="quarter" idx="1"/>
          </p:nvPr>
        </p:nvSpPr>
        <p:spPr>
          <a:xfrm>
            <a:off x="612648" y="1600200"/>
            <a:ext cx="8153400" cy="44958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7" name="6 - Ορθογώνιο"/>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C519B024-68BB-4C4C-9636-D22B95F15BC0}" type="datetime1">
              <a:rPr lang="el-GR" smtClean="0"/>
              <a:pPr/>
              <a:t>6/10/2012</a:t>
            </a:fld>
            <a:endParaRPr lang="el-GR"/>
          </a:p>
        </p:txBody>
      </p:sp>
      <p:sp>
        <p:nvSpPr>
          <p:cNvPr id="13" name="12 - Θέση αριθμού διαφάνειας"/>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3F1D1C4-C2D9-4231-9FB2-B2D9D97AA41D}" type="slidenum">
              <a:rPr lang="el-GR" smtClean="0"/>
              <a:pPr/>
              <a:t>‹#›</a:t>
            </a:fld>
            <a:endParaRPr lang="el-GR"/>
          </a:p>
        </p:txBody>
      </p:sp>
      <p:sp>
        <p:nvSpPr>
          <p:cNvPr id="14" name="13 - Θέση υποσέλιδου"/>
          <p:cNvSpPr>
            <a:spLocks noGrp="1"/>
          </p:cNvSpPr>
          <p:nvPr>
            <p:ph type="ftr" sz="quarter" idx="12"/>
          </p:nvPr>
        </p:nvSpPr>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9" name="8 - Θέση περιεχομένου"/>
          <p:cNvSpPr>
            <a:spLocks noGrp="1"/>
          </p:cNvSpPr>
          <p:nvPr>
            <p:ph sz="quarter" idx="1"/>
          </p:nvPr>
        </p:nvSpPr>
        <p:spPr>
          <a:xfrm>
            <a:off x="609600" y="1589567"/>
            <a:ext cx="38862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844901" y="1589567"/>
            <a:ext cx="38862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7 - Θέση ημερομηνίας"/>
          <p:cNvSpPr>
            <a:spLocks noGrp="1"/>
          </p:cNvSpPr>
          <p:nvPr>
            <p:ph type="dt" sz="half" idx="15"/>
          </p:nvPr>
        </p:nvSpPr>
        <p:spPr/>
        <p:txBody>
          <a:bodyPr rtlCol="0"/>
          <a:lstStyle/>
          <a:p>
            <a:fld id="{078F467B-D062-486B-970D-7360D8BB8318}" type="datetime1">
              <a:rPr lang="el-GR" smtClean="0"/>
              <a:pPr/>
              <a:t>6/10/2012</a:t>
            </a:fld>
            <a:endParaRPr lang="el-GR"/>
          </a:p>
        </p:txBody>
      </p:sp>
      <p:sp>
        <p:nvSpPr>
          <p:cNvPr id="10" name="9 - Θέση αριθμού διαφάνειας"/>
          <p:cNvSpPr>
            <a:spLocks noGrp="1"/>
          </p:cNvSpPr>
          <p:nvPr>
            <p:ph type="sldNum" sz="quarter" idx="16"/>
          </p:nvPr>
        </p:nvSpPr>
        <p:spPr/>
        <p:txBody>
          <a:bodyPr rtlCol="0"/>
          <a:lstStyle/>
          <a:p>
            <a:fld id="{D3F1D1C4-C2D9-4231-9FB2-B2D9D97AA41D}" type="slidenum">
              <a:rPr lang="el-GR" smtClean="0"/>
              <a:pPr/>
              <a:t>‹#›</a:t>
            </a:fld>
            <a:endParaRPr lang="el-GR"/>
          </a:p>
        </p:txBody>
      </p:sp>
      <p:sp>
        <p:nvSpPr>
          <p:cNvPr id="12" name="11 - Θέση υποσέλιδου"/>
          <p:cNvSpPr>
            <a:spLocks noGrp="1"/>
          </p:cNvSpPr>
          <p:nvPr>
            <p:ph type="ftr" sz="quarter" idx="17"/>
          </p:nvPr>
        </p:nvSpPr>
        <p:spPr/>
        <p:txBody>
          <a:bodyPr rtlCol="0"/>
          <a:lstStyle/>
          <a:p>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273050"/>
            <a:ext cx="8153400" cy="869950"/>
          </a:xfrm>
        </p:spPr>
        <p:txBody>
          <a:bodyPr anchor="ctr"/>
          <a:lstStyle>
            <a:lvl1pPr>
              <a:defRPr/>
            </a:lvl1pPr>
          </a:lstStyle>
          <a:p>
            <a:r>
              <a:rPr kumimoji="0" lang="el-GR" smtClean="0"/>
              <a:t>Kλικ για επεξεργασία του τίτλου</a:t>
            </a:r>
            <a:endParaRPr kumimoji="0" lang="en-US"/>
          </a:p>
        </p:txBody>
      </p:sp>
      <p:sp>
        <p:nvSpPr>
          <p:cNvPr id="11" name="10 - Θέση περιεχομένου"/>
          <p:cNvSpPr>
            <a:spLocks noGrp="1"/>
          </p:cNvSpPr>
          <p:nvPr>
            <p:ph sz="quarter" idx="2"/>
          </p:nvPr>
        </p:nvSpPr>
        <p:spPr>
          <a:xfrm>
            <a:off x="609600" y="2438400"/>
            <a:ext cx="3886200" cy="35814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800600" y="2438400"/>
            <a:ext cx="3886200" cy="35814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5"/>
          </p:nvPr>
        </p:nvSpPr>
        <p:spPr/>
        <p:txBody>
          <a:bodyPr rtlCol="0"/>
          <a:lstStyle/>
          <a:p>
            <a:fld id="{E4B07D54-E050-4E95-998B-16F4AD6420CB}" type="datetime1">
              <a:rPr lang="el-GR" smtClean="0"/>
              <a:pPr/>
              <a:t>6/10/2012</a:t>
            </a:fld>
            <a:endParaRPr lang="el-GR"/>
          </a:p>
        </p:txBody>
      </p:sp>
      <p:sp>
        <p:nvSpPr>
          <p:cNvPr id="12" name="11 - Θέση αριθμού διαφάνειας"/>
          <p:cNvSpPr>
            <a:spLocks noGrp="1"/>
          </p:cNvSpPr>
          <p:nvPr>
            <p:ph type="sldNum" sz="quarter" idx="16"/>
          </p:nvPr>
        </p:nvSpPr>
        <p:spPr/>
        <p:txBody>
          <a:bodyPr rtlCol="0"/>
          <a:lstStyle/>
          <a:p>
            <a:fld id="{D3F1D1C4-C2D9-4231-9FB2-B2D9D97AA41D}" type="slidenum">
              <a:rPr lang="el-GR" smtClean="0"/>
              <a:pPr/>
              <a:t>‹#›</a:t>
            </a:fld>
            <a:endParaRPr lang="el-GR"/>
          </a:p>
        </p:txBody>
      </p:sp>
      <p:sp>
        <p:nvSpPr>
          <p:cNvPr id="14" name="13 - Θέση υποσέλιδου"/>
          <p:cNvSpPr>
            <a:spLocks noGrp="1"/>
          </p:cNvSpPr>
          <p:nvPr>
            <p:ph type="ftr" sz="quarter" idx="17"/>
          </p:nvPr>
        </p:nvSpPr>
        <p:spPr/>
        <p:txBody>
          <a:bodyPr rtlCol="0"/>
          <a:lstStyle/>
          <a:p>
            <a:endParaRPr lang="el-GR"/>
          </a:p>
        </p:txBody>
      </p:sp>
      <p:sp>
        <p:nvSpPr>
          <p:cNvPr id="16" name="15 - Θέση κειμένου"/>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5" name="14 - Θέση κειμένου"/>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808E8EB0-FD23-4193-9492-C21B062DE564}" type="datetime1">
              <a:rPr lang="el-GR" smtClean="0"/>
              <a:pPr/>
              <a:t>6/10/2012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lvl1pPr>
              <a:defRPr>
                <a:solidFill>
                  <a:srgbClr val="FFFFFF"/>
                </a:solidFill>
              </a:defRPr>
            </a:lvl1p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957790-3A5A-416D-9921-CAE3F42AABB6}" type="datetime1">
              <a:rPr lang="el-GR" smtClean="0"/>
              <a:pPr/>
              <a:t>6/10/2012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0" y="6248400"/>
            <a:ext cx="533400" cy="381000"/>
          </a:xfrm>
        </p:spPr>
        <p:txBody>
          <a:bodyPr/>
          <a:lstStyle>
            <a:lvl1pPr>
              <a:defRPr>
                <a:solidFill>
                  <a:schemeClr val="tx2"/>
                </a:solidFill>
              </a:defRPr>
            </a:lvl1p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8077200" cy="869950"/>
          </a:xfrm>
        </p:spPr>
        <p:txBody>
          <a:bodyPr anchor="ctr"/>
          <a:lstStyle>
            <a:lvl1pPr algn="l">
              <a:buNone/>
              <a:defRPr sz="4400" b="0"/>
            </a:lvl1p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9112605A-3D2E-49C6-A8B9-A8A5B087D65B}" type="datetime1">
              <a:rPr lang="el-GR" smtClean="0"/>
              <a:pPr/>
              <a:t>6/10/2012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lvl1pPr>
              <a:defRPr>
                <a:solidFill>
                  <a:srgbClr val="FFFFFF"/>
                </a:solidFill>
              </a:defRPr>
            </a:lvl1pPr>
          </a:lstStyle>
          <a:p>
            <a:fld id="{D3F1D1C4-C2D9-4231-9FB2-B2D9D97AA41D}" type="slidenum">
              <a:rPr lang="el-GR" smtClean="0"/>
              <a:pPr/>
              <a:t>‹#›</a:t>
            </a:fld>
            <a:endParaRPr lang="el-GR"/>
          </a:p>
        </p:txBody>
      </p:sp>
      <p:sp>
        <p:nvSpPr>
          <p:cNvPr id="3" name="2 - Θέση κειμένου"/>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9" name="8 - Θέση περιεχομένου"/>
          <p:cNvSpPr>
            <a:spLocks noGrp="1"/>
          </p:cNvSpPr>
          <p:nvPr>
            <p:ph sz="quarter" idx="1"/>
          </p:nvPr>
        </p:nvSpPr>
        <p:spPr>
          <a:xfrm>
            <a:off x="2362200" y="1752600"/>
            <a:ext cx="6400800" cy="4419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3">
        <a:schemeClr val="bg2"/>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Kλικ για επεξεργασία του τίτλου</a:t>
            </a:r>
            <a:endParaRPr kumimoji="0" lang="en-US"/>
          </a:p>
        </p:txBody>
      </p:sp>
      <p:sp>
        <p:nvSpPr>
          <p:cNvPr id="11" name="10 - Ορθογώνιο"/>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Θέση ημερομηνίας"/>
          <p:cNvSpPr>
            <a:spLocks noGrp="1"/>
          </p:cNvSpPr>
          <p:nvPr>
            <p:ph type="dt" sz="half" idx="10"/>
          </p:nvPr>
        </p:nvSpPr>
        <p:spPr>
          <a:xfrm>
            <a:off x="6248400" y="6248400"/>
            <a:ext cx="2667000" cy="365125"/>
          </a:xfrm>
        </p:spPr>
        <p:txBody>
          <a:bodyPr rtlCol="0"/>
          <a:lstStyle/>
          <a:p>
            <a:fld id="{C8DE18CB-2C87-4E76-A3B2-015975B79581}" type="datetime1">
              <a:rPr lang="el-GR" smtClean="0"/>
              <a:pPr/>
              <a:t>6/10/2012</a:t>
            </a:fld>
            <a:endParaRPr lang="el-GR"/>
          </a:p>
        </p:txBody>
      </p:sp>
      <p:sp>
        <p:nvSpPr>
          <p:cNvPr id="13" name="12 - Θέση αριθμού διαφάνειας"/>
          <p:cNvSpPr>
            <a:spLocks noGrp="1"/>
          </p:cNvSpPr>
          <p:nvPr>
            <p:ph type="sldNum" sz="quarter" idx="11"/>
          </p:nvPr>
        </p:nvSpPr>
        <p:spPr>
          <a:xfrm>
            <a:off x="0" y="4667249"/>
            <a:ext cx="1447800" cy="663578"/>
          </a:xfrm>
        </p:spPr>
        <p:txBody>
          <a:bodyPr rtlCol="0"/>
          <a:lstStyle>
            <a:lvl1pPr>
              <a:defRPr sz="2800"/>
            </a:lvl1pPr>
          </a:lstStyle>
          <a:p>
            <a:fld id="{D3F1D1C4-C2D9-4231-9FB2-B2D9D97AA41D}" type="slidenum">
              <a:rPr lang="el-GR" smtClean="0"/>
              <a:pPr/>
              <a:t>‹#›</a:t>
            </a:fld>
            <a:endParaRPr lang="el-GR"/>
          </a:p>
        </p:txBody>
      </p:sp>
      <p:sp>
        <p:nvSpPr>
          <p:cNvPr id="14" name="13 - Θέση υποσέλιδου"/>
          <p:cNvSpPr>
            <a:spLocks noGrp="1"/>
          </p:cNvSpPr>
          <p:nvPr>
            <p:ph type="ftr" sz="quarter" idx="12"/>
          </p:nvPr>
        </p:nvSpPr>
        <p:spPr>
          <a:xfrm>
            <a:off x="1600200" y="6248206"/>
            <a:ext cx="4572000" cy="365125"/>
          </a:xfrm>
        </p:spPr>
        <p:txBody>
          <a:bodyPr rtlCol="0"/>
          <a:lstStyle/>
          <a:p>
            <a:endParaRPr lang="el-GR"/>
          </a:p>
        </p:txBody>
      </p:sp>
      <p:sp>
        <p:nvSpPr>
          <p:cNvPr id="3" name="2 - Θέση εικόνας"/>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1C1BF9F-3B4A-4B6A-82C0-FD7CF7E348B3}" type="datetime1">
              <a:rPr lang="el-GR" smtClean="0"/>
              <a:pPr/>
              <a:t>6/10/2012</a:t>
            </a:fld>
            <a:endParaRPr lang="el-GR"/>
          </a:p>
        </p:txBody>
      </p:sp>
      <p:sp>
        <p:nvSpPr>
          <p:cNvPr id="3" name="2 - Θέση υποσέλιδου"/>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l-GR"/>
          </a:p>
        </p:txBody>
      </p:sp>
      <p:sp>
        <p:nvSpPr>
          <p:cNvPr id="7" name="6 - Ορθογώνιο"/>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m@med.auth.gr" TargetMode="External"/><Relationship Id="rId2" Type="http://schemas.openxmlformats.org/officeDocument/2006/relationships/hyperlink" Target="mailto:atsoubrakak@gmail.com" TargetMode="External"/><Relationship Id="rId1" Type="http://schemas.openxmlformats.org/officeDocument/2006/relationships/slideLayout" Target="../slideLayouts/slideLayout1.xml"/><Relationship Id="rId4" Type="http://schemas.openxmlformats.org/officeDocument/2006/relationships/hyperlink" Target="mailto:rgaitanou@ionio.gr"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http://www.daisy.org/"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88640"/>
            <a:ext cx="8820472" cy="1196752"/>
          </a:xfrm>
        </p:spPr>
        <p:txBody>
          <a:bodyPr>
            <a:normAutofit/>
          </a:bodyPr>
          <a:lstStyle/>
          <a:p>
            <a:pPr algn="ctr"/>
            <a:r>
              <a:rPr lang="el-GR" sz="3100" b="1" dirty="0" smtClean="0"/>
              <a:t>21</a:t>
            </a:r>
            <a:r>
              <a:rPr lang="el-GR" sz="3100" b="1" baseline="30000" dirty="0" smtClean="0"/>
              <a:t>ο</a:t>
            </a:r>
            <a:r>
              <a:rPr lang="el-GR" sz="3100" b="1" dirty="0" smtClean="0"/>
              <a:t> </a:t>
            </a:r>
            <a:r>
              <a:rPr lang="el-GR" sz="3100" b="1" dirty="0" err="1" smtClean="0"/>
              <a:t>συνεδριο</a:t>
            </a:r>
            <a:r>
              <a:rPr lang="el-GR" sz="3100" b="1" dirty="0" smtClean="0"/>
              <a:t> </a:t>
            </a:r>
            <a:r>
              <a:rPr lang="el-GR" sz="3100" b="1" dirty="0" err="1" smtClean="0"/>
              <a:t>ακαδημαϊκων</a:t>
            </a:r>
            <a:r>
              <a:rPr lang="el-GR" sz="3100" b="1" dirty="0" smtClean="0"/>
              <a:t> </a:t>
            </a:r>
            <a:r>
              <a:rPr lang="el-GR" sz="3100" b="1" dirty="0" err="1" smtClean="0"/>
              <a:t>βιβλιοθηκων</a:t>
            </a:r>
            <a:endParaRPr lang="el-GR" sz="3100" b="1" dirty="0"/>
          </a:p>
        </p:txBody>
      </p:sp>
      <p:sp>
        <p:nvSpPr>
          <p:cNvPr id="3" name="2 - Υπότιτλος"/>
          <p:cNvSpPr>
            <a:spLocks noGrp="1"/>
          </p:cNvSpPr>
          <p:nvPr>
            <p:ph type="subTitle" idx="1"/>
          </p:nvPr>
        </p:nvSpPr>
        <p:spPr>
          <a:xfrm>
            <a:off x="683568" y="2060848"/>
            <a:ext cx="7848872" cy="4797152"/>
          </a:xfrm>
        </p:spPr>
        <p:txBody>
          <a:bodyPr>
            <a:normAutofit fontScale="85000" lnSpcReduction="20000"/>
          </a:bodyPr>
          <a:lstStyle/>
          <a:p>
            <a:pPr algn="ctr"/>
            <a:r>
              <a:rPr lang="el-GR" sz="4800" b="1" dirty="0" smtClean="0"/>
              <a:t>Εικονικές βιβλιοθήκες </a:t>
            </a:r>
          </a:p>
          <a:p>
            <a:pPr algn="ctr"/>
            <a:r>
              <a:rPr lang="el-GR" sz="4800" b="1" dirty="0" smtClean="0"/>
              <a:t>και Άτομα με Ειδικές Ανάγκες</a:t>
            </a:r>
          </a:p>
          <a:p>
            <a:pPr algn="ctr"/>
            <a:endParaRPr lang="el-GR" dirty="0" smtClean="0"/>
          </a:p>
          <a:p>
            <a:pPr algn="ctr"/>
            <a:r>
              <a:rPr lang="el-GR" dirty="0" smtClean="0"/>
              <a:t/>
            </a:r>
            <a:br>
              <a:rPr lang="el-GR" dirty="0" smtClean="0"/>
            </a:br>
            <a:endParaRPr lang="en-US" dirty="0" smtClean="0"/>
          </a:p>
          <a:p>
            <a:pPr algn="ctr"/>
            <a:r>
              <a:rPr lang="el-GR" b="1" u="sng" dirty="0" smtClean="0"/>
              <a:t>Νατάσσα </a:t>
            </a:r>
            <a:r>
              <a:rPr lang="el-GR" b="1" u="sng" dirty="0" err="1" smtClean="0"/>
              <a:t>Τσουμπρακάκου</a:t>
            </a:r>
            <a:r>
              <a:rPr lang="el-GR" b="1" u="sng" dirty="0" smtClean="0"/>
              <a:t>, </a:t>
            </a:r>
            <a:r>
              <a:rPr lang="en-US" i="1" dirty="0" smtClean="0">
                <a:latin typeface="Calibri" pitchFamily="34" charset="0"/>
                <a:cs typeface="Calibri" pitchFamily="34" charset="0"/>
                <a:hlinkClick r:id="rId2"/>
              </a:rPr>
              <a:t>atsoubrakak@gmail.com</a:t>
            </a:r>
            <a:r>
              <a:rPr lang="el-GR" i="1" dirty="0" smtClean="0">
                <a:latin typeface="Calibri" pitchFamily="34" charset="0"/>
                <a:cs typeface="Calibri" pitchFamily="34" charset="0"/>
              </a:rPr>
              <a:t> </a:t>
            </a:r>
            <a:r>
              <a:rPr lang="en-US" i="1" dirty="0" smtClean="0"/>
              <a:t> </a:t>
            </a:r>
            <a:r>
              <a:rPr lang="el-GR" i="1" dirty="0" smtClean="0"/>
              <a:t> </a:t>
            </a:r>
            <a:endParaRPr lang="el-GR" b="1" u="sng" dirty="0" smtClean="0"/>
          </a:p>
          <a:p>
            <a:pPr algn="ctr"/>
            <a:r>
              <a:rPr lang="el-GR" b="1" dirty="0" smtClean="0"/>
              <a:t>Δέσποινα </a:t>
            </a:r>
            <a:r>
              <a:rPr lang="el-GR" b="1" dirty="0" err="1" smtClean="0"/>
              <a:t>Μανωλοπούλου</a:t>
            </a:r>
            <a:r>
              <a:rPr lang="el-GR" b="1" dirty="0" smtClean="0"/>
              <a:t>, </a:t>
            </a:r>
            <a:r>
              <a:rPr lang="en-US" i="1" dirty="0" smtClean="0">
                <a:latin typeface="Calibri" pitchFamily="34" charset="0"/>
                <a:cs typeface="Calibri" pitchFamily="34" charset="0"/>
                <a:hlinkClick r:id="rId3"/>
              </a:rPr>
              <a:t>dm@med.auth.gr</a:t>
            </a:r>
            <a:r>
              <a:rPr lang="el-GR" i="1" dirty="0" smtClean="0">
                <a:latin typeface="Calibri" pitchFamily="34" charset="0"/>
                <a:cs typeface="Calibri" pitchFamily="34" charset="0"/>
              </a:rPr>
              <a:t> </a:t>
            </a:r>
            <a:r>
              <a:rPr lang="en-US" i="1" dirty="0" smtClean="0">
                <a:latin typeface="Calibri" pitchFamily="34" charset="0"/>
                <a:cs typeface="Calibri" pitchFamily="34" charset="0"/>
              </a:rPr>
              <a:t> </a:t>
            </a:r>
            <a:endParaRPr lang="en-US" b="1" dirty="0" smtClean="0">
              <a:latin typeface="Calibri" pitchFamily="34" charset="0"/>
              <a:cs typeface="Calibri" pitchFamily="34" charset="0"/>
            </a:endParaRPr>
          </a:p>
          <a:p>
            <a:pPr algn="ctr"/>
            <a:r>
              <a:rPr lang="el-GR" b="1" dirty="0" err="1" smtClean="0"/>
              <a:t>Πανωραία</a:t>
            </a:r>
            <a:r>
              <a:rPr lang="el-GR" b="1" dirty="0" smtClean="0"/>
              <a:t> </a:t>
            </a:r>
            <a:r>
              <a:rPr lang="el-GR" b="1" dirty="0" smtClean="0">
                <a:latin typeface="+mj-lt"/>
              </a:rPr>
              <a:t>Γαϊτάνου</a:t>
            </a:r>
            <a:r>
              <a:rPr lang="en-US" dirty="0" smtClean="0">
                <a:latin typeface="+mj-lt"/>
              </a:rPr>
              <a:t>, </a:t>
            </a:r>
            <a:r>
              <a:rPr lang="en-US" i="1" dirty="0" smtClean="0">
                <a:latin typeface="Calibri" pitchFamily="34" charset="0"/>
                <a:cs typeface="Calibri" pitchFamily="34" charset="0"/>
                <a:hlinkClick r:id="rId4"/>
              </a:rPr>
              <a:t>rgaitanou@ionio.gr</a:t>
            </a:r>
            <a:r>
              <a:rPr lang="en-US" i="1" dirty="0" smtClean="0">
                <a:latin typeface="+mj-lt"/>
              </a:rPr>
              <a:t> </a:t>
            </a:r>
            <a:endParaRPr lang="el-GR" i="1" dirty="0" smtClean="0">
              <a:latin typeface="+mj-lt"/>
            </a:endParaRPr>
          </a:p>
          <a:p>
            <a:pPr algn="ctr"/>
            <a:endParaRPr lang="el-GR" dirty="0" smtClean="0"/>
          </a:p>
          <a:p>
            <a:endParaRPr lang="el-GR" dirty="0" smtClean="0"/>
          </a:p>
          <a:p>
            <a:endParaRPr lang="el-GR" dirty="0" smtClean="0"/>
          </a:p>
          <a:p>
            <a:pPr algn="r"/>
            <a:r>
              <a:rPr lang="el-GR" dirty="0" smtClean="0"/>
              <a:t>                                              Αθήνα, 18-19/10/2012</a:t>
            </a:r>
            <a:r>
              <a:rPr lang="el-GR" sz="3200" b="1" dirty="0" smtClean="0">
                <a:solidFill>
                  <a:schemeClr val="bg2"/>
                </a:solidFill>
              </a:rPr>
              <a:t>  </a:t>
            </a:r>
            <a:endParaRPr lang="el-GR" sz="3200" b="1" dirty="0">
              <a:solidFill>
                <a:schemeClr val="bg2"/>
              </a:solidFill>
            </a:endParaRP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1</a:t>
            </a:fld>
            <a:endParaRPr lang="el-G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dirty="0" smtClean="0"/>
              <a:t>Οργάνωση της εικονικής βιβλιοθήκης 2/2</a:t>
            </a:r>
            <a:endParaRPr lang="el-GR" sz="3600" b="1" dirty="0"/>
          </a:p>
        </p:txBody>
      </p:sp>
      <p:sp>
        <p:nvSpPr>
          <p:cNvPr id="3" name="2 - Θέση περιεχομένου"/>
          <p:cNvSpPr>
            <a:spLocks noGrp="1"/>
          </p:cNvSpPr>
          <p:nvPr>
            <p:ph sz="quarter" idx="1"/>
          </p:nvPr>
        </p:nvSpPr>
        <p:spPr>
          <a:xfrm>
            <a:off x="395536" y="1916832"/>
            <a:ext cx="8568952" cy="4680520"/>
          </a:xfrm>
        </p:spPr>
        <p:txBody>
          <a:bodyPr>
            <a:normAutofit fontScale="55000" lnSpcReduction="20000"/>
          </a:bodyPr>
          <a:lstStyle/>
          <a:p>
            <a:endParaRPr lang="el-GR" sz="2400" dirty="0" smtClean="0"/>
          </a:p>
          <a:p>
            <a:pPr>
              <a:spcBef>
                <a:spcPts val="0"/>
              </a:spcBef>
            </a:pPr>
            <a:r>
              <a:rPr lang="el-GR" sz="3800" dirty="0" smtClean="0">
                <a:cs typeface="Arial" pitchFamily="34" charset="0"/>
              </a:rPr>
              <a:t>Οι χρήστες με νοητική αναπηρία είναι απαραίτητο να αισθάνονται ασφαλείς όταν επισκέπτονται μια εικονική βιβλιοθήκη. Η αναπαράσταση των αντικειμένων, των ραφιών, των τραπεζιών, των διαδρόμων, των βιβλίων θα πρέπει να είναι έτσι σχεδιασμένα ώστε να μην προκαλούν σύγχυση στους χρήστες. </a:t>
            </a:r>
          </a:p>
          <a:p>
            <a:pPr>
              <a:spcBef>
                <a:spcPts val="0"/>
              </a:spcBef>
            </a:pPr>
            <a:endParaRPr lang="el-GR" sz="3800" dirty="0" smtClean="0"/>
          </a:p>
          <a:p>
            <a:pPr>
              <a:spcBef>
                <a:spcPts val="0"/>
              </a:spcBef>
            </a:pPr>
            <a:r>
              <a:rPr lang="el-GR" sz="3800" dirty="0" smtClean="0"/>
              <a:t>Θα πρέπει να είναι απαλλαγμένη από υπερβολικά ερεθίσματα αλλά σχεδιασμένη</a:t>
            </a:r>
            <a:r>
              <a:rPr lang="en-US" sz="3800" dirty="0" smtClean="0"/>
              <a:t>,</a:t>
            </a:r>
            <a:r>
              <a:rPr lang="el-GR" sz="3800" dirty="0" smtClean="0"/>
              <a:t> έτσι ώστε να δημιουργεί κίνητρο για να χρησιμοποιηθεί.</a:t>
            </a:r>
          </a:p>
          <a:p>
            <a:pPr>
              <a:spcBef>
                <a:spcPts val="0"/>
              </a:spcBef>
            </a:pPr>
            <a:endParaRPr lang="el-GR" sz="3800" dirty="0" smtClean="0"/>
          </a:p>
          <a:p>
            <a:pPr>
              <a:spcBef>
                <a:spcPts val="0"/>
              </a:spcBef>
            </a:pPr>
            <a:r>
              <a:rPr lang="el-GR" sz="3800" dirty="0" smtClean="0"/>
              <a:t>Μια εικονική βιβλιοθήκη όπου διακρίνονται πολλές </a:t>
            </a:r>
            <a:r>
              <a:rPr lang="el-GR" sz="3800" dirty="0" err="1" smtClean="0"/>
              <a:t>εξόδοι</a:t>
            </a:r>
            <a:r>
              <a:rPr lang="el-GR" sz="3800" dirty="0" smtClean="0"/>
              <a:t> </a:t>
            </a:r>
            <a:r>
              <a:rPr lang="el-GR" sz="3800" dirty="0" smtClean="0"/>
              <a:t>είναι τελείως ακατάλληλη για </a:t>
            </a:r>
            <a:r>
              <a:rPr lang="el-GR" sz="3800" dirty="0" smtClean="0"/>
              <a:t>ένα </a:t>
            </a:r>
            <a:r>
              <a:rPr lang="el-GR" sz="3800" dirty="0" smtClean="0"/>
              <a:t>χρήστη με τάση φυγής. </a:t>
            </a:r>
          </a:p>
          <a:p>
            <a:pPr>
              <a:spcBef>
                <a:spcPts val="0"/>
              </a:spcBef>
            </a:pPr>
            <a:endParaRPr lang="el-GR" sz="3800" dirty="0" smtClean="0"/>
          </a:p>
          <a:p>
            <a:pPr>
              <a:spcBef>
                <a:spcPts val="0"/>
              </a:spcBef>
            </a:pPr>
            <a:r>
              <a:rPr lang="el-GR" sz="3800" dirty="0" smtClean="0"/>
              <a:t>Θα πρέπει να υπάρχει χώρος για ομαδική και ατομική εργασία</a:t>
            </a:r>
            <a:br>
              <a:rPr lang="el-GR" sz="3800" dirty="0" smtClean="0"/>
            </a:br>
            <a:r>
              <a:rPr lang="el-GR" sz="2400" dirty="0" smtClean="0"/>
              <a:t/>
            </a:r>
            <a:br>
              <a:rPr lang="el-GR" sz="2400" dirty="0" smtClean="0"/>
            </a:br>
            <a:r>
              <a:rPr lang="el-GR" sz="2400" dirty="0" smtClean="0"/>
              <a:t/>
            </a:r>
            <a:br>
              <a:rPr lang="el-GR" sz="2400" dirty="0" smtClean="0"/>
            </a:br>
            <a:endParaRPr lang="el-GR" sz="2400" dirty="0"/>
          </a:p>
        </p:txBody>
      </p:sp>
      <p:sp>
        <p:nvSpPr>
          <p:cNvPr id="4" name="3 - Θέση αριθμού διαφάνειας"/>
          <p:cNvSpPr>
            <a:spLocks noGrp="1"/>
          </p:cNvSpPr>
          <p:nvPr>
            <p:ph type="sldNum" sz="quarter" idx="12"/>
          </p:nvPr>
        </p:nvSpPr>
        <p:spPr/>
        <p:txBody>
          <a:bodyPr>
            <a:normAutofit fontScale="85000" lnSpcReduction="20000"/>
          </a:bodyPr>
          <a:lstStyle/>
          <a:p>
            <a:fld id="{D3F1D1C4-C2D9-4231-9FB2-B2D9D97AA41D}" type="slidenum">
              <a:rPr lang="el-GR" smtClean="0"/>
              <a:pPr/>
              <a:t>10</a:t>
            </a:fld>
            <a:endParaRPr lang="el-G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κειμένου"/>
          <p:cNvSpPr>
            <a:spLocks noGrp="1"/>
          </p:cNvSpPr>
          <p:nvPr>
            <p:ph type="body" idx="1"/>
          </p:nvPr>
        </p:nvSpPr>
        <p:spPr>
          <a:xfrm>
            <a:off x="1371600" y="2743200"/>
            <a:ext cx="7123113" cy="4114800"/>
          </a:xfrm>
        </p:spPr>
        <p:txBody>
          <a:bodyPr>
            <a:noAutofit/>
          </a:bodyPr>
          <a:lstStyle/>
          <a:p>
            <a:pPr>
              <a:buFont typeface="Wingdings" pitchFamily="2" charset="2"/>
              <a:buChar char="q"/>
            </a:pPr>
            <a:r>
              <a:rPr lang="el-GR" sz="2000" b="1" dirty="0" smtClean="0"/>
              <a:t>  </a:t>
            </a:r>
            <a:r>
              <a:rPr lang="el-GR" sz="2000" dirty="0" smtClean="0"/>
              <a:t>Παρουσιάζουν το περιεχόμενο όχι μόνο ακουστικά αλλά και με πολλούς άλλους τρόπους</a:t>
            </a:r>
          </a:p>
          <a:p>
            <a:pPr fontAlgn="base">
              <a:buFont typeface="Wingdings" pitchFamily="2" charset="2"/>
              <a:buChar char="q"/>
            </a:pPr>
            <a:r>
              <a:rPr lang="el-GR" sz="2000" dirty="0" smtClean="0"/>
              <a:t>  Χρησιμοποιούν αποτελεσματικά τεχνολογίες φωνής και αυτόματη μετατροπή κειμένου σε ομιλία</a:t>
            </a:r>
          </a:p>
          <a:p>
            <a:pPr fontAlgn="base">
              <a:buFont typeface="Wingdings" pitchFamily="2" charset="2"/>
              <a:buChar char="q"/>
            </a:pPr>
            <a:r>
              <a:rPr lang="el-GR" sz="2000" dirty="0" smtClean="0"/>
              <a:t>  Προσφέρουν όλες τις επιθυμητές δυνατότητες πλοήγησης του χρήστη στο βιβλίο. </a:t>
            </a:r>
          </a:p>
          <a:p>
            <a:pPr fontAlgn="base">
              <a:buFont typeface="Wingdings" pitchFamily="2" charset="2"/>
              <a:buChar char="q"/>
            </a:pPr>
            <a:r>
              <a:rPr lang="el-GR" sz="2000" dirty="0" smtClean="0"/>
              <a:t>  Αποδίδουν ακουστικά τις επιστημονικές εκφράσεις αλλά και τους πίνακες δεδομένων. </a:t>
            </a:r>
          </a:p>
          <a:p>
            <a:pPr fontAlgn="base">
              <a:buFont typeface="Wingdings" pitchFamily="2" charset="2"/>
              <a:buChar char="q"/>
            </a:pPr>
            <a:r>
              <a:rPr lang="el-GR" sz="2000" dirty="0" smtClean="0"/>
              <a:t>  Διαβάζονται όχι μόνο σε ειδικές συσκευές αλλά και σε κοινό υπολογιστή, έξυπνο κινητό τηλέφωνο ή υπολογιστή ταμπλέτα. </a:t>
            </a:r>
          </a:p>
          <a:p>
            <a:r>
              <a:rPr lang="el-GR" sz="2000" dirty="0" smtClean="0"/>
              <a:t/>
            </a:r>
            <a:br>
              <a:rPr lang="el-GR" sz="2000" dirty="0" smtClean="0"/>
            </a:br>
            <a:endParaRPr lang="el-GR" sz="2000" b="1" dirty="0" smtClean="0"/>
          </a:p>
          <a:p>
            <a:r>
              <a:rPr lang="el-GR" sz="2000" dirty="0" smtClean="0"/>
              <a:t/>
            </a:r>
            <a:br>
              <a:rPr lang="el-GR" sz="2000" dirty="0" smtClean="0"/>
            </a:br>
            <a:endParaRPr lang="el-GR" sz="2000" dirty="0"/>
          </a:p>
        </p:txBody>
      </p:sp>
      <p:sp>
        <p:nvSpPr>
          <p:cNvPr id="3" name="2 - Τίτλος"/>
          <p:cNvSpPr>
            <a:spLocks noGrp="1"/>
          </p:cNvSpPr>
          <p:nvPr>
            <p:ph type="title"/>
          </p:nvPr>
        </p:nvSpPr>
        <p:spPr>
          <a:xfrm>
            <a:off x="1331640" y="1772816"/>
            <a:ext cx="7620000" cy="673968"/>
          </a:xfrm>
        </p:spPr>
        <p:txBody>
          <a:bodyPr>
            <a:normAutofit fontScale="90000"/>
          </a:bodyPr>
          <a:lstStyle/>
          <a:p>
            <a:r>
              <a:rPr lang="el-GR" dirty="0" smtClean="0"/>
              <a:t>Ψηφιακά ομιλούντα βιβλία 1/2</a:t>
            </a:r>
            <a:endParaRPr lang="el-GR" dirty="0"/>
          </a:p>
        </p:txBody>
      </p:sp>
      <p:sp>
        <p:nvSpPr>
          <p:cNvPr id="4" name="3 - Θέση αριθμού διαφάνειας"/>
          <p:cNvSpPr>
            <a:spLocks noGrp="1"/>
          </p:cNvSpPr>
          <p:nvPr>
            <p:ph type="sldNum" sz="quarter" idx="11"/>
          </p:nvPr>
        </p:nvSpPr>
        <p:spPr/>
        <p:txBody>
          <a:bodyPr/>
          <a:lstStyle/>
          <a:p>
            <a:fld id="{D3F1D1C4-C2D9-4231-9FB2-B2D9D97AA41D}" type="slidenum">
              <a:rPr lang="el-GR" smtClean="0"/>
              <a:pPr/>
              <a:t>11</a:t>
            </a:fld>
            <a:endParaRPr lang="el-G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κειμένου"/>
          <p:cNvSpPr>
            <a:spLocks noGrp="1"/>
          </p:cNvSpPr>
          <p:nvPr>
            <p:ph type="body" idx="1"/>
          </p:nvPr>
        </p:nvSpPr>
        <p:spPr>
          <a:xfrm>
            <a:off x="1259632" y="332656"/>
            <a:ext cx="7560840" cy="6525344"/>
          </a:xfrm>
        </p:spPr>
        <p:txBody>
          <a:bodyPr>
            <a:noAutofit/>
          </a:bodyPr>
          <a:lstStyle/>
          <a:p>
            <a:pPr algn="ctr"/>
            <a:r>
              <a:rPr lang="el-GR" sz="2000" b="1" dirty="0" smtClean="0"/>
              <a:t>DAISY (</a:t>
            </a:r>
            <a:r>
              <a:rPr lang="el-GR" sz="2000" b="1" u="sng" dirty="0" smtClean="0">
                <a:hlinkClick r:id="rId2"/>
              </a:rPr>
              <a:t>http://www.daisy.org/</a:t>
            </a:r>
            <a:r>
              <a:rPr lang="el-GR" sz="2000" b="1" dirty="0" smtClean="0"/>
              <a:t>) </a:t>
            </a:r>
          </a:p>
          <a:p>
            <a:pPr algn="ctr"/>
            <a:r>
              <a:rPr lang="el-GR" sz="2000" b="1" dirty="0" smtClean="0"/>
              <a:t>(</a:t>
            </a:r>
            <a:r>
              <a:rPr lang="el-GR" sz="2000" b="1" dirty="0" err="1" smtClean="0"/>
              <a:t>Digital</a:t>
            </a:r>
            <a:r>
              <a:rPr lang="el-GR" sz="2000" b="1" dirty="0" smtClean="0"/>
              <a:t> </a:t>
            </a:r>
            <a:r>
              <a:rPr lang="el-GR" sz="2000" b="1" dirty="0" err="1" smtClean="0"/>
              <a:t>Accessible</a:t>
            </a:r>
            <a:r>
              <a:rPr lang="el-GR" sz="2000" b="1" dirty="0" smtClean="0"/>
              <a:t> </a:t>
            </a:r>
            <a:r>
              <a:rPr lang="el-GR" sz="2000" b="1" dirty="0" err="1" smtClean="0"/>
              <a:t>Information</a:t>
            </a:r>
            <a:r>
              <a:rPr lang="el-GR" sz="2000" b="1" dirty="0" smtClean="0"/>
              <a:t> </a:t>
            </a:r>
            <a:r>
              <a:rPr lang="el-GR" sz="2000" b="1" dirty="0" err="1" smtClean="0"/>
              <a:t>System</a:t>
            </a:r>
            <a:r>
              <a:rPr lang="el-GR" sz="2000" b="1" dirty="0" smtClean="0"/>
              <a:t>)</a:t>
            </a:r>
          </a:p>
          <a:p>
            <a:endParaRPr lang="el-GR" sz="1800" b="1" dirty="0" smtClean="0"/>
          </a:p>
          <a:p>
            <a:endParaRPr lang="el-GR" sz="1800" b="1" dirty="0" smtClean="0"/>
          </a:p>
          <a:p>
            <a:endParaRPr lang="el-GR" sz="1800" b="1" dirty="0" smtClean="0"/>
          </a:p>
          <a:p>
            <a:endParaRPr lang="en-US" sz="1800" b="1" dirty="0" smtClean="0"/>
          </a:p>
          <a:p>
            <a:pPr>
              <a:buFont typeface="Wingdings" pitchFamily="2" charset="2"/>
              <a:buChar char="q"/>
            </a:pPr>
            <a:r>
              <a:rPr lang="el-GR" sz="1800" dirty="0" smtClean="0"/>
              <a:t>  Έχουν γίνει πρότυπο γνωστό ως ANSI/NISO Z39.86.</a:t>
            </a:r>
          </a:p>
          <a:p>
            <a:pPr>
              <a:buFont typeface="Wingdings" pitchFamily="2" charset="2"/>
              <a:buChar char="q"/>
            </a:pPr>
            <a:r>
              <a:rPr lang="el-GR" sz="1800" dirty="0" smtClean="0"/>
              <a:t>  Μικρό  κόστος παραγωγής </a:t>
            </a:r>
          </a:p>
          <a:p>
            <a:pPr>
              <a:buFont typeface="Wingdings" pitchFamily="2" charset="2"/>
              <a:buChar char="q"/>
            </a:pPr>
            <a:r>
              <a:rPr lang="el-GR" sz="1800" dirty="0" smtClean="0"/>
              <a:t>  Υπάρχουν ελεύθερα διαθέσιμα δωρεάν εργαλεία για την παραγωγή τους</a:t>
            </a:r>
          </a:p>
          <a:p>
            <a:pPr>
              <a:buFont typeface="Wingdings" pitchFamily="2" charset="2"/>
              <a:buChar char="q"/>
            </a:pPr>
            <a:r>
              <a:rPr lang="el-GR" sz="1800" dirty="0" smtClean="0"/>
              <a:t>  Αυτόματη παραγωγή από ένα αρχείο στον επεξεργαστή κειμένου MS-Word καθόσον υποστηρίζονται από την Microsoft αλλά και από την </a:t>
            </a:r>
            <a:r>
              <a:rPr lang="el-GR" sz="1800" dirty="0" err="1" smtClean="0"/>
              <a:t>Adobe</a:t>
            </a:r>
            <a:r>
              <a:rPr lang="el-GR" sz="1800" dirty="0" smtClean="0"/>
              <a:t> (αρχεία </a:t>
            </a:r>
            <a:r>
              <a:rPr lang="el-GR" sz="1800" dirty="0" err="1" smtClean="0"/>
              <a:t>pdf</a:t>
            </a:r>
            <a:r>
              <a:rPr lang="el-GR" sz="1800" dirty="0" smtClean="0"/>
              <a:t>). </a:t>
            </a:r>
            <a:endParaRPr lang="el-GR" sz="1200" b="1" dirty="0" smtClean="0"/>
          </a:p>
          <a:p>
            <a:pPr fontAlgn="base"/>
            <a:r>
              <a:rPr lang="el-GR" sz="1800" i="1" dirty="0" smtClean="0"/>
              <a:t>Υπάρχουν διαθέσιμα περισσότερα από 1.000.000 βιβλία DAISY.</a:t>
            </a:r>
          </a:p>
          <a:p>
            <a:r>
              <a:rPr lang="el-GR" sz="1800" u="sng" dirty="0" smtClean="0"/>
              <a:t>Οι αναμενόμενες εξελίξεις κινούνται σε δύο κατευθύνσεις: </a:t>
            </a:r>
          </a:p>
          <a:p>
            <a:r>
              <a:rPr lang="el-GR" sz="1800" dirty="0" smtClean="0"/>
              <a:t>α) να υποστηρίξουν πλήρως την </a:t>
            </a:r>
            <a:r>
              <a:rPr lang="el-GR" sz="1800" dirty="0" err="1" smtClean="0"/>
              <a:t>ακουστικοποίηση</a:t>
            </a:r>
            <a:r>
              <a:rPr lang="el-GR" sz="1800" dirty="0" smtClean="0"/>
              <a:t> των τριών επιπέδων παρουσίασης του περιεχομένου (έρευνες γίνονται και στην αυτόματη υποστήριξη συναισθηματικής ομιλίας).</a:t>
            </a:r>
          </a:p>
          <a:p>
            <a:r>
              <a:rPr lang="el-GR" sz="1800" dirty="0" smtClean="0"/>
              <a:t>β) Να υποστηρίζουν τη λειτουργικότητά τους με φωνητικές εντολές. </a:t>
            </a:r>
            <a:r>
              <a:rPr lang="el-GR" sz="1800" b="1" dirty="0" smtClean="0"/>
              <a:t/>
            </a:r>
            <a:br>
              <a:rPr lang="el-GR" sz="1800" b="1" dirty="0" smtClean="0"/>
            </a:br>
            <a:endParaRPr lang="el-GR" sz="1800" b="1" dirty="0"/>
          </a:p>
        </p:txBody>
      </p:sp>
      <p:sp>
        <p:nvSpPr>
          <p:cNvPr id="3" name="2 - Τίτλος"/>
          <p:cNvSpPr>
            <a:spLocks noGrp="1"/>
          </p:cNvSpPr>
          <p:nvPr>
            <p:ph type="title"/>
          </p:nvPr>
        </p:nvSpPr>
        <p:spPr/>
        <p:txBody>
          <a:bodyPr/>
          <a:lstStyle/>
          <a:p>
            <a:r>
              <a:rPr lang="el-GR" dirty="0" smtClean="0"/>
              <a:t>Ψηφιακά ομιλούντα βιβλία 2/2</a:t>
            </a:r>
            <a:endParaRPr lang="el-GR" dirty="0"/>
          </a:p>
        </p:txBody>
      </p:sp>
      <p:sp>
        <p:nvSpPr>
          <p:cNvPr id="4" name="3 - Θέση αριθμού διαφάνειας"/>
          <p:cNvSpPr>
            <a:spLocks noGrp="1"/>
          </p:cNvSpPr>
          <p:nvPr>
            <p:ph type="sldNum" sz="quarter" idx="11"/>
          </p:nvPr>
        </p:nvSpPr>
        <p:spPr/>
        <p:txBody>
          <a:bodyPr/>
          <a:lstStyle/>
          <a:p>
            <a:fld id="{D3F1D1C4-C2D9-4231-9FB2-B2D9D97AA41D}" type="slidenum">
              <a:rPr lang="el-GR" smtClean="0"/>
              <a:pPr/>
              <a:t>12</a:t>
            </a:fld>
            <a:endParaRPr lang="el-G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n-US" sz="3600" b="1" dirty="0" smtClean="0"/>
              <a:t>Second Life</a:t>
            </a:r>
            <a:r>
              <a:rPr lang="el-GR" sz="3600" b="1" dirty="0" smtClean="0"/>
              <a:t> και </a:t>
            </a:r>
            <a:r>
              <a:rPr lang="el-GR" sz="3600" b="1" dirty="0" err="1" smtClean="0"/>
              <a:t>ΑμεΑ</a:t>
            </a:r>
            <a:r>
              <a:rPr lang="el-GR" sz="3600" b="1" dirty="0" smtClean="0"/>
              <a:t> 1/3</a:t>
            </a:r>
            <a:endParaRPr lang="el-GR" sz="3600" b="1" dirty="0"/>
          </a:p>
        </p:txBody>
      </p:sp>
      <p:sp>
        <p:nvSpPr>
          <p:cNvPr id="3" name="2 - Θέση περιεχομένου"/>
          <p:cNvSpPr>
            <a:spLocks noGrp="1"/>
          </p:cNvSpPr>
          <p:nvPr>
            <p:ph sz="quarter" idx="1"/>
          </p:nvPr>
        </p:nvSpPr>
        <p:spPr>
          <a:xfrm>
            <a:off x="611560" y="1788840"/>
            <a:ext cx="8153400" cy="5069160"/>
          </a:xfrm>
        </p:spPr>
        <p:txBody>
          <a:bodyPr>
            <a:noAutofit/>
          </a:bodyPr>
          <a:lstStyle/>
          <a:p>
            <a:pPr>
              <a:spcBef>
                <a:spcPts val="0"/>
              </a:spcBef>
            </a:pPr>
            <a:r>
              <a:rPr lang="el-GR" sz="2000" dirty="0" smtClean="0"/>
              <a:t>Δημιούργημα της </a:t>
            </a:r>
            <a:r>
              <a:rPr lang="el-GR" sz="2000" dirty="0" err="1" smtClean="0"/>
              <a:t>Linden</a:t>
            </a:r>
            <a:r>
              <a:rPr lang="el-GR" sz="2000" dirty="0" smtClean="0"/>
              <a:t> </a:t>
            </a:r>
            <a:r>
              <a:rPr lang="el-GR" sz="2000" dirty="0" err="1" smtClean="0"/>
              <a:t>Lab</a:t>
            </a:r>
            <a:r>
              <a:rPr lang="el-GR" sz="2000" dirty="0" smtClean="0"/>
              <a:t> (2003)</a:t>
            </a:r>
          </a:p>
          <a:p>
            <a:pPr>
              <a:spcBef>
                <a:spcPts val="0"/>
              </a:spcBef>
            </a:pPr>
            <a:endParaRPr lang="en-US" sz="1100" dirty="0" smtClean="0">
              <a:latin typeface="Calibri" pitchFamily="34" charset="0"/>
              <a:cs typeface="Calibri" pitchFamily="34" charset="0"/>
            </a:endParaRPr>
          </a:p>
          <a:p>
            <a:pPr>
              <a:spcBef>
                <a:spcPts val="0"/>
              </a:spcBef>
            </a:pPr>
            <a:r>
              <a:rPr lang="el-GR" sz="2000" dirty="0" smtClean="0"/>
              <a:t>Διαδικτυακό τρισδιάστατο </a:t>
            </a:r>
            <a:r>
              <a:rPr lang="el-GR" sz="2000" dirty="0" err="1" smtClean="0"/>
              <a:t>πολυχρηστικό</a:t>
            </a:r>
            <a:r>
              <a:rPr lang="el-GR" sz="2000" dirty="0" smtClean="0"/>
              <a:t> εικονικό περιβάλλον (</a:t>
            </a:r>
            <a:r>
              <a:rPr lang="el-GR" sz="2000" dirty="0" err="1" smtClean="0"/>
              <a:t>Multi</a:t>
            </a:r>
            <a:r>
              <a:rPr lang="el-GR" sz="2000" dirty="0" smtClean="0"/>
              <a:t>-</a:t>
            </a:r>
            <a:r>
              <a:rPr lang="el-GR" sz="2000" dirty="0" err="1" smtClean="0"/>
              <a:t>user</a:t>
            </a:r>
            <a:r>
              <a:rPr lang="el-GR" sz="2000" dirty="0" smtClean="0"/>
              <a:t> </a:t>
            </a:r>
            <a:r>
              <a:rPr lang="el-GR" sz="2000" dirty="0" err="1" smtClean="0"/>
              <a:t>Virtual</a:t>
            </a:r>
            <a:r>
              <a:rPr lang="el-GR" sz="2000" dirty="0" smtClean="0"/>
              <a:t> </a:t>
            </a:r>
            <a:r>
              <a:rPr lang="el-GR" sz="2000" dirty="0" err="1" smtClean="0"/>
              <a:t>Environment</a:t>
            </a:r>
            <a:r>
              <a:rPr lang="el-GR" sz="2000" dirty="0" smtClean="0"/>
              <a:t>, MUVE), στο οποίο εικονικές αναπαραστάσεις των παικτών (</a:t>
            </a:r>
            <a:r>
              <a:rPr lang="el-GR" sz="2000" dirty="0" err="1" smtClean="0"/>
              <a:t>avatars</a:t>
            </a:r>
            <a:r>
              <a:rPr lang="el-GR" sz="2000" dirty="0" smtClean="0"/>
              <a:t>)  αλληλεπιδρούν μέσω επικοινωνίας, μάθησης, εξερεύνησης, παιχνιδιού και άλλων δραστηριοτήτων</a:t>
            </a:r>
            <a:r>
              <a:rPr lang="en-US" sz="2000" dirty="0" smtClean="0"/>
              <a:t>,</a:t>
            </a:r>
            <a:endParaRPr lang="el-GR" sz="2000" dirty="0" smtClean="0"/>
          </a:p>
          <a:p>
            <a:pPr>
              <a:spcBef>
                <a:spcPts val="0"/>
              </a:spcBef>
            </a:pPr>
            <a:endParaRPr lang="en-US" sz="1100" dirty="0" smtClean="0">
              <a:latin typeface="Calibri" pitchFamily="34" charset="0"/>
              <a:cs typeface="Calibri" pitchFamily="34" charset="0"/>
            </a:endParaRPr>
          </a:p>
          <a:p>
            <a:pPr>
              <a:spcBef>
                <a:spcPts val="0"/>
              </a:spcBef>
            </a:pPr>
            <a:r>
              <a:rPr lang="el-GR" sz="2000" dirty="0" smtClean="0"/>
              <a:t>Δημιουργείται και εξελίσσεται αποκλειστικά από τους χρήστες.</a:t>
            </a:r>
          </a:p>
          <a:p>
            <a:pPr>
              <a:spcBef>
                <a:spcPts val="0"/>
              </a:spcBef>
            </a:pPr>
            <a:endParaRPr lang="el-GR" sz="1100" dirty="0" smtClean="0">
              <a:latin typeface="Calibri" pitchFamily="34" charset="0"/>
              <a:cs typeface="Calibri" pitchFamily="34" charset="0"/>
            </a:endParaRPr>
          </a:p>
          <a:p>
            <a:pPr>
              <a:spcBef>
                <a:spcPts val="0"/>
              </a:spcBef>
            </a:pPr>
            <a:r>
              <a:rPr lang="el-GR" sz="2000" dirty="0" smtClean="0"/>
              <a:t>Δεν είναι απλά ένα ψηφιακό παιχνίδι, αλλά μπορεί να χρησιμοποιηθεί και ως ένα χρήσιμο εργαλείο στην εκπαίδευση.</a:t>
            </a:r>
            <a:br>
              <a:rPr lang="el-GR" sz="2000" dirty="0" smtClean="0"/>
            </a:br>
            <a:endParaRPr lang="el-GR" sz="2000" dirty="0" smtClean="0"/>
          </a:p>
          <a:p>
            <a:pPr>
              <a:spcBef>
                <a:spcPts val="0"/>
              </a:spcBef>
            </a:pPr>
            <a:r>
              <a:rPr lang="el-GR" sz="2000" dirty="0" smtClean="0"/>
              <a:t>Οι βιβλιοθήκες και τα διάφορα κέντρα πληροφόρησης μπορούν να προβάλλουν τις υπηρεσίες τους μέσα από το SL και να οργανώσουν </a:t>
            </a:r>
            <a:r>
              <a:rPr lang="el-GR" sz="2000" dirty="0" err="1" smtClean="0"/>
              <a:t>online</a:t>
            </a:r>
            <a:r>
              <a:rPr lang="el-GR" sz="2000" dirty="0" smtClean="0"/>
              <a:t> σεμινάρια για τους χρήστες τους </a:t>
            </a:r>
            <a:br>
              <a:rPr lang="el-GR" sz="2000" dirty="0" smtClean="0"/>
            </a:br>
            <a:endParaRPr lang="el-GR" sz="2000" dirty="0"/>
          </a:p>
        </p:txBody>
      </p:sp>
      <p:sp>
        <p:nvSpPr>
          <p:cNvPr id="4" name="3 - Θέση αριθμού διαφάνειας"/>
          <p:cNvSpPr>
            <a:spLocks noGrp="1"/>
          </p:cNvSpPr>
          <p:nvPr>
            <p:ph type="sldNum" sz="quarter" idx="12"/>
          </p:nvPr>
        </p:nvSpPr>
        <p:spPr/>
        <p:txBody>
          <a:bodyPr>
            <a:normAutofit fontScale="85000" lnSpcReduction="20000"/>
          </a:bodyPr>
          <a:lstStyle/>
          <a:p>
            <a:fld id="{D3F1D1C4-C2D9-4231-9FB2-B2D9D97AA41D}" type="slidenum">
              <a:rPr lang="el-GR" smtClean="0"/>
              <a:pPr/>
              <a:t>13</a:t>
            </a:fld>
            <a:endParaRPr lang="el-G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n-US" sz="3600" b="1" dirty="0" smtClean="0"/>
              <a:t>Second Life</a:t>
            </a:r>
            <a:r>
              <a:rPr lang="el-GR" sz="3600" b="1" dirty="0" smtClean="0"/>
              <a:t> και </a:t>
            </a:r>
            <a:r>
              <a:rPr lang="el-GR" sz="3600" b="1" dirty="0" err="1" smtClean="0"/>
              <a:t>ΑμεΑ</a:t>
            </a:r>
            <a:r>
              <a:rPr lang="el-GR" sz="3600" b="1" dirty="0" smtClean="0"/>
              <a:t> 2/3</a:t>
            </a:r>
            <a:endParaRPr lang="el-GR" sz="3600" dirty="0"/>
          </a:p>
        </p:txBody>
      </p:sp>
      <p:sp>
        <p:nvSpPr>
          <p:cNvPr id="3" name="2 - Θέση περιεχομένου"/>
          <p:cNvSpPr>
            <a:spLocks noGrp="1"/>
          </p:cNvSpPr>
          <p:nvPr>
            <p:ph sz="quarter" idx="1"/>
          </p:nvPr>
        </p:nvSpPr>
        <p:spPr>
          <a:xfrm>
            <a:off x="251520" y="1788840"/>
            <a:ext cx="8892480" cy="5069160"/>
          </a:xfrm>
        </p:spPr>
        <p:txBody>
          <a:bodyPr>
            <a:normAutofit/>
          </a:bodyPr>
          <a:lstStyle/>
          <a:p>
            <a:pPr>
              <a:spcBef>
                <a:spcPts val="0"/>
              </a:spcBef>
              <a:buNone/>
            </a:pPr>
            <a:r>
              <a:rPr lang="el-GR" sz="2800" dirty="0" smtClean="0"/>
              <a:t>	</a:t>
            </a:r>
            <a:r>
              <a:rPr lang="el-GR" sz="2400" b="1" dirty="0" smtClean="0"/>
              <a:t>Μπορεί ένα εικονικό περιβάλλον να είναι ευεργετικό σε άτομα με νοητική στέρηση;</a:t>
            </a:r>
          </a:p>
          <a:p>
            <a:pPr>
              <a:spcBef>
                <a:spcPts val="0"/>
              </a:spcBef>
              <a:buNone/>
            </a:pPr>
            <a:endParaRPr lang="el-GR" sz="2500" dirty="0" smtClean="0"/>
          </a:p>
          <a:p>
            <a:pPr>
              <a:spcBef>
                <a:spcPts val="0"/>
              </a:spcBef>
            </a:pPr>
            <a:r>
              <a:rPr lang="el-GR" sz="2100" dirty="0" smtClean="0"/>
              <a:t>Παρέχει την αίσθηση της ανωνυμίας</a:t>
            </a:r>
          </a:p>
          <a:p>
            <a:r>
              <a:rPr lang="el-GR" sz="2100" dirty="0" smtClean="0"/>
              <a:t>Μειώνει το άγχος και τον κίνδυνο που μπορεί να προκύψει κατά τη διάρκεια άμεσης αλληλεπίδρασης με κάποιο άλλο πρόσωπο, με τη μείωση του αισθήματος της απειλής στην επικοινωνία</a:t>
            </a:r>
          </a:p>
          <a:p>
            <a:r>
              <a:rPr lang="el-GR" sz="2100" dirty="0" smtClean="0"/>
              <a:t>Ενώνει ανθρώπους με κοινά προβλήματα ξεπερνώντας το εμπόδιο της απόστασης </a:t>
            </a:r>
          </a:p>
          <a:p>
            <a:r>
              <a:rPr lang="el-GR" sz="2100" dirty="0" smtClean="0"/>
              <a:t>Μειώνει την απομόνωση και την αίσθηση του κοινωνικού και πληροφοριακού αποκλεισμού</a:t>
            </a:r>
            <a:r>
              <a:rPr lang="el-GR" sz="2800" dirty="0" smtClean="0"/>
              <a:t/>
            </a:r>
            <a:br>
              <a:rPr lang="el-GR" sz="2800" dirty="0" smtClean="0"/>
            </a:br>
            <a:r>
              <a:rPr lang="el-GR" dirty="0" smtClean="0"/>
              <a:t/>
            </a:r>
            <a:br>
              <a:rPr lang="el-GR" dirty="0" smtClean="0"/>
            </a:br>
            <a:endParaRPr lang="el-GR" dirty="0"/>
          </a:p>
        </p:txBody>
      </p:sp>
      <p:sp>
        <p:nvSpPr>
          <p:cNvPr id="4" name="3 - Θέση αριθμού διαφάνειας"/>
          <p:cNvSpPr>
            <a:spLocks noGrp="1"/>
          </p:cNvSpPr>
          <p:nvPr>
            <p:ph type="sldNum" sz="quarter" idx="12"/>
          </p:nvPr>
        </p:nvSpPr>
        <p:spPr/>
        <p:txBody>
          <a:bodyPr>
            <a:normAutofit fontScale="85000" lnSpcReduction="20000"/>
          </a:bodyPr>
          <a:lstStyle/>
          <a:p>
            <a:fld id="{D3F1D1C4-C2D9-4231-9FB2-B2D9D97AA41D}" type="slidenum">
              <a:rPr lang="el-GR" smtClean="0"/>
              <a:pPr/>
              <a:t>14</a:t>
            </a:fld>
            <a:endParaRPr lang="el-G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n-US" sz="3600" b="1" dirty="0" smtClean="0"/>
              <a:t>Second Life</a:t>
            </a:r>
            <a:r>
              <a:rPr lang="el-GR" sz="3600" b="1" dirty="0" smtClean="0"/>
              <a:t> και </a:t>
            </a:r>
            <a:r>
              <a:rPr lang="el-GR" sz="3600" b="1" dirty="0" err="1" smtClean="0"/>
              <a:t>ΑμεΑ</a:t>
            </a:r>
            <a:r>
              <a:rPr lang="el-GR" sz="3600" b="1" dirty="0" smtClean="0"/>
              <a:t> 3/3</a:t>
            </a:r>
            <a:endParaRPr lang="el-GR" sz="3600" dirty="0"/>
          </a:p>
        </p:txBody>
      </p:sp>
      <p:sp>
        <p:nvSpPr>
          <p:cNvPr id="3" name="2 - Θέση περιεχομένου"/>
          <p:cNvSpPr>
            <a:spLocks noGrp="1"/>
          </p:cNvSpPr>
          <p:nvPr>
            <p:ph sz="quarter" idx="1"/>
          </p:nvPr>
        </p:nvSpPr>
        <p:spPr>
          <a:xfrm>
            <a:off x="395536" y="1556792"/>
            <a:ext cx="8442520" cy="5661248"/>
          </a:xfrm>
        </p:spPr>
        <p:txBody>
          <a:bodyPr>
            <a:normAutofit fontScale="47500" lnSpcReduction="20000"/>
          </a:bodyPr>
          <a:lstStyle/>
          <a:p>
            <a:pPr>
              <a:buNone/>
            </a:pPr>
            <a:r>
              <a:rPr lang="el-GR" dirty="0" smtClean="0"/>
              <a:t>	</a:t>
            </a:r>
            <a:r>
              <a:rPr lang="el-GR" sz="4500" b="1" u="sng" dirty="0" smtClean="0"/>
              <a:t>Σε διεθνές επίπεδο έχουν ιδρυθεί οργανισμοί μη κερδοσκοπικού χαρακτήρα</a:t>
            </a:r>
            <a:r>
              <a:rPr lang="el-GR" sz="4500" b="1" dirty="0" smtClean="0"/>
              <a:t>: </a:t>
            </a:r>
          </a:p>
          <a:p>
            <a:r>
              <a:rPr lang="el-GR" sz="4200" dirty="0" smtClean="0"/>
              <a:t>αναλαμβάνουν την ανάπτυξη εξατομικευμένων δεξιοτήτων, </a:t>
            </a:r>
          </a:p>
          <a:p>
            <a:r>
              <a:rPr lang="el-GR" sz="4200" dirty="0" smtClean="0"/>
              <a:t>παρέχουν βοήθεια σε άτομα με αναπηρία προκειμένου να χρησιμοποιήσουν το εξειδικευμένο υλικό, </a:t>
            </a:r>
          </a:p>
          <a:p>
            <a:r>
              <a:rPr lang="el-GR" sz="4200" dirty="0" smtClean="0"/>
              <a:t>παρέχουν εξειδικευμένη κατάρτιση σε </a:t>
            </a:r>
            <a:r>
              <a:rPr lang="el-GR" sz="4200" dirty="0" err="1" smtClean="0"/>
              <a:t>ΑμεΑ</a:t>
            </a:r>
            <a:r>
              <a:rPr lang="el-GR" sz="4200" dirty="0" smtClean="0"/>
              <a:t> και σε συνοδούς όπου και όταν χρειάζεται η συμβολή τους. </a:t>
            </a:r>
          </a:p>
          <a:p>
            <a:pPr>
              <a:buNone/>
            </a:pPr>
            <a:r>
              <a:rPr lang="el-GR" sz="4200" dirty="0" smtClean="0"/>
              <a:t>	</a:t>
            </a:r>
            <a:r>
              <a:rPr lang="el-GR" sz="4200" dirty="0" smtClean="0">
                <a:sym typeface="Wingdings" pitchFamily="2" charset="2"/>
              </a:rPr>
              <a:t> </a:t>
            </a:r>
            <a:r>
              <a:rPr lang="el-GR" sz="4200" dirty="0" smtClean="0"/>
              <a:t> ανάπτυξη του αισθήματος της κοινωνικοποίησης </a:t>
            </a:r>
            <a:r>
              <a:rPr lang="el-GR" sz="4200" dirty="0" smtClean="0"/>
              <a:t>και </a:t>
            </a:r>
            <a:r>
              <a:rPr lang="el-GR" sz="4200" dirty="0" smtClean="0"/>
              <a:t>ανακάλυψη </a:t>
            </a:r>
            <a:r>
              <a:rPr lang="el-GR" sz="4200" dirty="0" smtClean="0"/>
              <a:t>νέων τρόπων συμμετοχής στα κοινά </a:t>
            </a:r>
          </a:p>
          <a:p>
            <a:endParaRPr lang="el-GR" sz="4500" dirty="0" smtClean="0"/>
          </a:p>
          <a:p>
            <a:pPr>
              <a:buNone/>
            </a:pPr>
            <a:r>
              <a:rPr lang="el-GR" sz="4500" dirty="0" smtClean="0"/>
              <a:t>	</a:t>
            </a:r>
            <a:r>
              <a:rPr lang="el-GR" sz="4500" b="1" u="sng" dirty="0" smtClean="0"/>
              <a:t>Τέτοιες κοινότητες είναι </a:t>
            </a:r>
            <a:r>
              <a:rPr lang="el-GR" sz="4500" b="1" dirty="0" smtClean="0"/>
              <a:t>: </a:t>
            </a:r>
          </a:p>
          <a:p>
            <a:r>
              <a:rPr lang="el-GR" sz="4200" dirty="0" err="1" smtClean="0"/>
              <a:t>GimpGirl</a:t>
            </a:r>
            <a:r>
              <a:rPr lang="el-GR" sz="4200" dirty="0" smtClean="0"/>
              <a:t> </a:t>
            </a:r>
            <a:r>
              <a:rPr lang="el-GR" sz="4200" dirty="0" smtClean="0"/>
              <a:t>Κοινότητα, Νυχτερινό </a:t>
            </a:r>
            <a:r>
              <a:rPr lang="el-GR" sz="4200" dirty="0" smtClean="0"/>
              <a:t>κλαμπ του </a:t>
            </a:r>
            <a:r>
              <a:rPr lang="el-GR" sz="4200" dirty="0" err="1" smtClean="0"/>
              <a:t>Wheelie</a:t>
            </a:r>
            <a:r>
              <a:rPr lang="el-GR" sz="4200" dirty="0" smtClean="0"/>
              <a:t>, </a:t>
            </a:r>
            <a:r>
              <a:rPr lang="el-GR" sz="4200" dirty="0" err="1" smtClean="0"/>
              <a:t>Brigadoon</a:t>
            </a:r>
            <a:endParaRPr lang="el-GR" sz="4200" dirty="0" smtClean="0"/>
          </a:p>
          <a:p>
            <a:r>
              <a:rPr lang="el-GR" sz="4200" dirty="0" smtClean="0"/>
              <a:t>Αυτιστικό Απελευθερωτικό Μέτωπο (εικονική κοινότητα, όπου υπάρχουν εικονικά μουσεία με εκθέματα και εικονικά έργα τέχνης δημιουργών με αυτισμό, ιστορικά τεκμήρια για την εξέλιξη της ασθένειας στους αιώνες)</a:t>
            </a:r>
          </a:p>
          <a:p>
            <a:r>
              <a:rPr lang="el-GR" sz="4200" dirty="0" smtClean="0"/>
              <a:t>“Αυτισμός” Κέντρο Ενημέρωσης  </a:t>
            </a:r>
          </a:p>
          <a:p>
            <a:pPr>
              <a:buNone/>
            </a:pPr>
            <a:r>
              <a:rPr lang="el-GR" sz="3300" dirty="0" smtClean="0"/>
              <a:t>	</a:t>
            </a:r>
            <a:endParaRPr lang="el-GR" sz="3300" dirty="0"/>
          </a:p>
        </p:txBody>
      </p:sp>
      <p:sp>
        <p:nvSpPr>
          <p:cNvPr id="4" name="3 - Θέση αριθμού διαφάνειας"/>
          <p:cNvSpPr>
            <a:spLocks noGrp="1"/>
          </p:cNvSpPr>
          <p:nvPr>
            <p:ph type="sldNum" sz="quarter" idx="12"/>
          </p:nvPr>
        </p:nvSpPr>
        <p:spPr/>
        <p:txBody>
          <a:bodyPr>
            <a:normAutofit fontScale="85000" lnSpcReduction="20000"/>
          </a:bodyPr>
          <a:lstStyle/>
          <a:p>
            <a:fld id="{D3F1D1C4-C2D9-4231-9FB2-B2D9D97AA41D}" type="slidenum">
              <a:rPr lang="el-GR" smtClean="0"/>
              <a:pPr/>
              <a:t>15</a:t>
            </a:fld>
            <a:endParaRPr lang="el-G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4000" b="1" dirty="0" smtClean="0"/>
              <a:t>Υπάρχουσα κατάσταση - Ελλάδα</a:t>
            </a:r>
            <a:endParaRPr lang="el-GR" sz="4000" dirty="0"/>
          </a:p>
        </p:txBody>
      </p:sp>
      <p:sp>
        <p:nvSpPr>
          <p:cNvPr id="3" name="2 - Θέση περιεχομένου"/>
          <p:cNvSpPr>
            <a:spLocks noGrp="1"/>
          </p:cNvSpPr>
          <p:nvPr>
            <p:ph sz="quarter" idx="1"/>
          </p:nvPr>
        </p:nvSpPr>
        <p:spPr>
          <a:xfrm>
            <a:off x="575048" y="1788840"/>
            <a:ext cx="8568952" cy="5069160"/>
          </a:xfrm>
        </p:spPr>
        <p:txBody>
          <a:bodyPr>
            <a:normAutofit fontScale="92500" lnSpcReduction="10000"/>
          </a:bodyPr>
          <a:lstStyle/>
          <a:p>
            <a:r>
              <a:rPr lang="el-GR" sz="2400" dirty="0" smtClean="0"/>
              <a:t>Βιβλιοθήκη του Πανεπιστημίου Μακεδονίας</a:t>
            </a:r>
          </a:p>
          <a:p>
            <a:pPr lvl="1"/>
            <a:r>
              <a:rPr lang="el-GR" sz="2300" dirty="0" smtClean="0"/>
              <a:t> </a:t>
            </a:r>
            <a:r>
              <a:rPr lang="el-GR" sz="2200" dirty="0" smtClean="0"/>
              <a:t>ήταν η πρώτη ακαδημαϊκή βιβλιοθήκη για την άρση των εμποδίων προσβασιμότητας από άτομα με προβλήματα όρασης στο χώρο, στις συλλογές και στις υπηρεσίες της </a:t>
            </a:r>
            <a:r>
              <a:rPr lang="el-GR" sz="2200" b="1" dirty="0" smtClean="0"/>
              <a:t>(πρόγραμμα </a:t>
            </a:r>
            <a:r>
              <a:rPr lang="en-US" sz="2200" b="1" dirty="0" smtClean="0">
                <a:latin typeface="Calibri" pitchFamily="34" charset="0"/>
                <a:cs typeface="Calibri" pitchFamily="34" charset="0"/>
              </a:rPr>
              <a:t>Accelerate</a:t>
            </a:r>
            <a:r>
              <a:rPr lang="el-GR" sz="2200" b="1" dirty="0" smtClean="0"/>
              <a:t>)</a:t>
            </a:r>
            <a:r>
              <a:rPr lang="en-US" sz="2200" b="1" dirty="0" smtClean="0"/>
              <a:t> </a:t>
            </a:r>
            <a:endParaRPr lang="el-GR" sz="2200" b="1" dirty="0" smtClean="0"/>
          </a:p>
          <a:p>
            <a:r>
              <a:rPr lang="el-GR" sz="2400" dirty="0" smtClean="0"/>
              <a:t>Βιβλιοθήκη του ΤΕΙ Σερρών</a:t>
            </a:r>
          </a:p>
          <a:p>
            <a:r>
              <a:rPr lang="el-GR" sz="2400" dirty="0" smtClean="0"/>
              <a:t>Βιβλιοθήκη Πληροφορικής του Εθνικού Καποδιστριακού Πανεπιστημίου Αθηνών</a:t>
            </a:r>
          </a:p>
          <a:p>
            <a:r>
              <a:rPr lang="el-GR" sz="2400" dirty="0" smtClean="0"/>
              <a:t>Βιβλιοθήκη του </a:t>
            </a:r>
            <a:r>
              <a:rPr lang="el-GR" sz="2400" dirty="0" err="1" smtClean="0"/>
              <a:t>Παντείου</a:t>
            </a:r>
            <a:r>
              <a:rPr lang="el-GR" sz="2400" dirty="0" smtClean="0"/>
              <a:t> Πανεπιστημίου </a:t>
            </a:r>
          </a:p>
          <a:p>
            <a:r>
              <a:rPr lang="el-GR" sz="2400" dirty="0" smtClean="0"/>
              <a:t>Βιβλιοθήκη του Πανεπιστημίου Κρήτης</a:t>
            </a:r>
          </a:p>
          <a:p>
            <a:r>
              <a:rPr lang="el-GR" sz="2400" dirty="0" smtClean="0"/>
              <a:t>Βιβλιοθήκη του Πανεπιστημίου Ιωαννίνων </a:t>
            </a:r>
          </a:p>
          <a:p>
            <a:pPr lvl="1"/>
            <a:r>
              <a:rPr lang="el-GR" sz="2200" dirty="0" smtClean="0"/>
              <a:t>διαθέτει συλλογή </a:t>
            </a:r>
            <a:r>
              <a:rPr lang="en-US" sz="2200" dirty="0" smtClean="0">
                <a:latin typeface="Calibri" pitchFamily="34" charset="0"/>
                <a:cs typeface="Calibri" pitchFamily="34" charset="0"/>
              </a:rPr>
              <a:t>Braille</a:t>
            </a:r>
            <a:endParaRPr lang="el-GR" sz="2200" dirty="0" smtClean="0">
              <a:latin typeface="Calibri" pitchFamily="34" charset="0"/>
              <a:cs typeface="Calibri" pitchFamily="34" charset="0"/>
            </a:endParaRPr>
          </a:p>
          <a:p>
            <a:r>
              <a:rPr lang="el-GR" sz="2400" dirty="0" smtClean="0"/>
              <a:t>Δημόσια Βιβλιοθήκη Σπάρτης</a:t>
            </a:r>
          </a:p>
          <a:p>
            <a:pPr lvl="1"/>
            <a:r>
              <a:rPr lang="el-GR" sz="2200" dirty="0" smtClean="0"/>
              <a:t>έχει δημιουργήσει ένα αξιόλογο εργαστήριο για άτομα με αναπηρία.  </a:t>
            </a:r>
          </a:p>
          <a:p>
            <a:endParaRPr lang="el-GR" b="1" dirty="0"/>
          </a:p>
        </p:txBody>
      </p:sp>
      <p:sp>
        <p:nvSpPr>
          <p:cNvPr id="4" name="3 - Θέση αριθμού διαφάνειας"/>
          <p:cNvSpPr>
            <a:spLocks noGrp="1"/>
          </p:cNvSpPr>
          <p:nvPr>
            <p:ph type="sldNum" sz="quarter" idx="12"/>
          </p:nvPr>
        </p:nvSpPr>
        <p:spPr/>
        <p:txBody>
          <a:bodyPr>
            <a:normAutofit fontScale="85000" lnSpcReduction="20000"/>
          </a:bodyPr>
          <a:lstStyle/>
          <a:p>
            <a:fld id="{D3F1D1C4-C2D9-4231-9FB2-B2D9D97AA41D}" type="slidenum">
              <a:rPr lang="el-GR" smtClean="0"/>
              <a:pPr/>
              <a:t>16</a:t>
            </a:fld>
            <a:endParaRPr lang="el-G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4000" b="1" dirty="0" smtClean="0"/>
              <a:t>Ο ρόλος του βιβλιοθηκονόμου 1/2 </a:t>
            </a:r>
            <a:endParaRPr lang="el-GR" sz="4000" dirty="0"/>
          </a:p>
        </p:txBody>
      </p:sp>
      <p:sp>
        <p:nvSpPr>
          <p:cNvPr id="3" name="2 - Θέση αριθμού διαφάνειας"/>
          <p:cNvSpPr>
            <a:spLocks noGrp="1"/>
          </p:cNvSpPr>
          <p:nvPr>
            <p:ph type="sldNum" sz="quarter" idx="12"/>
          </p:nvPr>
        </p:nvSpPr>
        <p:spPr/>
        <p:txBody>
          <a:bodyPr>
            <a:normAutofit fontScale="85000" lnSpcReduction="20000"/>
          </a:bodyPr>
          <a:lstStyle/>
          <a:p>
            <a:fld id="{D3F1D1C4-C2D9-4231-9FB2-B2D9D97AA41D}" type="slidenum">
              <a:rPr lang="el-GR" smtClean="0"/>
              <a:pPr/>
              <a:t>17</a:t>
            </a:fld>
            <a:endParaRPr lang="el-GR"/>
          </a:p>
        </p:txBody>
      </p:sp>
      <p:sp>
        <p:nvSpPr>
          <p:cNvPr id="4" name="3 - Θέση περιεχομένου"/>
          <p:cNvSpPr>
            <a:spLocks noGrp="1"/>
          </p:cNvSpPr>
          <p:nvPr>
            <p:ph sz="quarter" idx="1"/>
          </p:nvPr>
        </p:nvSpPr>
        <p:spPr>
          <a:xfrm>
            <a:off x="251520" y="1772816"/>
            <a:ext cx="8568952" cy="5645224"/>
          </a:xfrm>
        </p:spPr>
        <p:txBody>
          <a:bodyPr>
            <a:noAutofit/>
          </a:bodyPr>
          <a:lstStyle/>
          <a:p>
            <a:pPr>
              <a:spcBef>
                <a:spcPts val="0"/>
              </a:spcBef>
            </a:pPr>
            <a:r>
              <a:rPr lang="el-GR" sz="2000" dirty="0" smtClean="0"/>
              <a:t>Ο σύγχρονος βιβλιοθηκονόμος βρίσκεται αντιμέτωπος με την πρόκληση της απόκτησης της προηγμένης γνώσης, βελτιώνοντας τις δεξιότητες που ήδη είχε αποκτήσει στο παραδοσιακό περιβάλλον</a:t>
            </a:r>
          </a:p>
          <a:p>
            <a:pPr>
              <a:spcBef>
                <a:spcPts val="0"/>
              </a:spcBef>
            </a:pPr>
            <a:endParaRPr lang="el-GR" sz="2000" dirty="0" smtClean="0"/>
          </a:p>
          <a:p>
            <a:pPr>
              <a:spcBef>
                <a:spcPts val="0"/>
              </a:spcBef>
            </a:pPr>
            <a:r>
              <a:rPr lang="el-GR" sz="2000" dirty="0" smtClean="0"/>
              <a:t>Η ικανότητα του στα περιβάλλοντα εικονικής πραγματικότητας αντιπροσωπεύεται από διαφορετικά σύνολα δεξιοτήτων, συμπεριφορών και αξιών που του επιτρέπουν να εργάζεται ως ειδικός στην ψηφιακή πληροφόρηση (αναπτύσσει υπηρεσίες προστιθέμενης αξίας πραγματικά χρήσιμες και φιλικές προς το χρήστη). </a:t>
            </a:r>
          </a:p>
          <a:p>
            <a:pPr>
              <a:spcBef>
                <a:spcPts val="0"/>
              </a:spcBef>
            </a:pPr>
            <a:endParaRPr lang="el-GR" sz="2000" dirty="0" smtClean="0"/>
          </a:p>
          <a:p>
            <a:pPr>
              <a:spcBef>
                <a:spcPts val="0"/>
              </a:spcBef>
            </a:pPr>
            <a:r>
              <a:rPr lang="el-GR" sz="2000" dirty="0" smtClean="0"/>
              <a:t>Ιδιαίτερα σημαντικός κρίνεται ο ρόλος του όταν οι υπηρεσίες που αναπτύσσει απευθύνονται σε </a:t>
            </a:r>
            <a:r>
              <a:rPr lang="el-GR" sz="2000" dirty="0" err="1" smtClean="0"/>
              <a:t>ΑμεΑ</a:t>
            </a:r>
            <a:r>
              <a:rPr lang="el-GR" sz="2000" dirty="0" smtClean="0"/>
              <a:t> (απαιτείται </a:t>
            </a:r>
            <a:r>
              <a:rPr lang="el-GR" sz="2000" dirty="0" smtClean="0"/>
              <a:t>συνεχής συνεργασία με επιστήμονες ειδικής αγωγής, ψυχολόγους, κοινωνικούς λειτουργούς και ειδικούς της πληροφορικής για </a:t>
            </a:r>
            <a:r>
              <a:rPr lang="el-GR" sz="2000" dirty="0" smtClean="0"/>
              <a:t>την </a:t>
            </a:r>
            <a:r>
              <a:rPr lang="el-GR" sz="2000" dirty="0" smtClean="0"/>
              <a:t>ανάπτυξη και </a:t>
            </a:r>
            <a:r>
              <a:rPr lang="el-GR" sz="2000" dirty="0" smtClean="0"/>
              <a:t>υποστήριξη χρηστικών εφαρμογών ) (</a:t>
            </a:r>
            <a:r>
              <a:rPr lang="el-GR" sz="2000" dirty="0" smtClean="0"/>
              <a:t>καθοριστική η γνώμη και η ενεργό συμμετοχή των </a:t>
            </a:r>
            <a:r>
              <a:rPr lang="el-GR" sz="2000" dirty="0" err="1" smtClean="0"/>
              <a:t>ΑμεΑ</a:t>
            </a:r>
            <a:r>
              <a:rPr lang="el-GR" sz="2000" dirty="0" smtClean="0"/>
              <a:t>) </a:t>
            </a:r>
            <a:endParaRPr lang="el-GR"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4000" b="1" dirty="0" smtClean="0"/>
              <a:t>Ο ρόλος του βιβλιοθηκονόμου 2/2 </a:t>
            </a:r>
            <a:endParaRPr lang="el-GR" sz="4000" b="1" dirty="0"/>
          </a:p>
        </p:txBody>
      </p:sp>
      <p:sp>
        <p:nvSpPr>
          <p:cNvPr id="3" name="2 - Θέση περιεχομένου"/>
          <p:cNvSpPr>
            <a:spLocks noGrp="1"/>
          </p:cNvSpPr>
          <p:nvPr>
            <p:ph sz="quarter" idx="1"/>
          </p:nvPr>
        </p:nvSpPr>
        <p:spPr>
          <a:xfrm>
            <a:off x="251520" y="1484784"/>
            <a:ext cx="8892480" cy="5545832"/>
          </a:xfrm>
        </p:spPr>
        <p:txBody>
          <a:bodyPr>
            <a:noAutofit/>
          </a:bodyPr>
          <a:lstStyle/>
          <a:p>
            <a:pPr fontAlgn="base">
              <a:spcBef>
                <a:spcPts val="0"/>
              </a:spcBef>
              <a:buNone/>
            </a:pPr>
            <a:r>
              <a:rPr lang="el-GR" sz="2400" b="1" dirty="0" smtClean="0"/>
              <a:t>	</a:t>
            </a:r>
            <a:r>
              <a:rPr lang="el-GR" sz="2400" b="1" u="sng" dirty="0" smtClean="0"/>
              <a:t>Ρόλος πολύπλευρος:</a:t>
            </a:r>
          </a:p>
          <a:p>
            <a:pPr fontAlgn="base">
              <a:spcBef>
                <a:spcPts val="0"/>
              </a:spcBef>
            </a:pPr>
            <a:endParaRPr lang="el-GR" sz="1800" dirty="0" smtClean="0"/>
          </a:p>
          <a:p>
            <a:pPr fontAlgn="base">
              <a:spcBef>
                <a:spcPts val="0"/>
              </a:spcBef>
            </a:pPr>
            <a:r>
              <a:rPr lang="el-GR" sz="2000" dirty="0" smtClean="0"/>
              <a:t>Διερεύνηση της κοινότητας ενεργών και δυνητικών χρηστών για την καταγραφή των </a:t>
            </a:r>
            <a:r>
              <a:rPr lang="el-GR" sz="2000" dirty="0" err="1" smtClean="0"/>
              <a:t>ΑμεΑ</a:t>
            </a:r>
            <a:r>
              <a:rPr lang="el-GR" sz="2000" dirty="0" smtClean="0"/>
              <a:t> και τον προσδιορισμό του είδους της αναπηρίας.</a:t>
            </a:r>
          </a:p>
          <a:p>
            <a:pPr fontAlgn="base">
              <a:spcBef>
                <a:spcPts val="0"/>
              </a:spcBef>
            </a:pPr>
            <a:endParaRPr lang="el-GR" sz="1100" dirty="0" smtClean="0"/>
          </a:p>
          <a:p>
            <a:pPr fontAlgn="base">
              <a:spcBef>
                <a:spcPts val="0"/>
              </a:spcBef>
            </a:pPr>
            <a:r>
              <a:rPr lang="el-GR" sz="2000" dirty="0" smtClean="0"/>
              <a:t>Σύνταξη διεπιστημονικών ομάδων για την χάραξη πολιτικής εξυπηρέτησης των </a:t>
            </a:r>
            <a:r>
              <a:rPr lang="el-GR" sz="2000" dirty="0" err="1" smtClean="0"/>
              <a:t>ΑμεΑ</a:t>
            </a:r>
            <a:r>
              <a:rPr lang="el-GR" sz="2000" dirty="0" smtClean="0"/>
              <a:t> και τη δημιουργία εφαρμογών που θα είναι σε θέση να τις αξιοποιήσουν.</a:t>
            </a:r>
          </a:p>
          <a:p>
            <a:pPr fontAlgn="base">
              <a:spcBef>
                <a:spcPts val="0"/>
              </a:spcBef>
            </a:pPr>
            <a:endParaRPr lang="el-GR" sz="1100" dirty="0" smtClean="0"/>
          </a:p>
          <a:p>
            <a:pPr fontAlgn="base">
              <a:spcBef>
                <a:spcPts val="0"/>
              </a:spcBef>
            </a:pPr>
            <a:r>
              <a:rPr lang="el-GR" sz="2000" dirty="0" smtClean="0"/>
              <a:t>Εκπαίδευση του προσωπικού στις εφαρμογές εικονικής πραγματικότητας προκειμένου να μπορούν να υποστηρίξουν </a:t>
            </a:r>
            <a:r>
              <a:rPr lang="el-GR" sz="2000" dirty="0" err="1" smtClean="0"/>
              <a:t>ανα</a:t>
            </a:r>
            <a:r>
              <a:rPr lang="el-GR" sz="2000" dirty="0" smtClean="0"/>
              <a:t> πάσα στιγμή το κοινό που τις χρησιμοποιεί.</a:t>
            </a:r>
          </a:p>
          <a:p>
            <a:pPr fontAlgn="base">
              <a:spcBef>
                <a:spcPts val="0"/>
              </a:spcBef>
            </a:pPr>
            <a:endParaRPr lang="el-GR" sz="1100" dirty="0" smtClean="0"/>
          </a:p>
          <a:p>
            <a:pPr fontAlgn="base">
              <a:spcBef>
                <a:spcPts val="0"/>
              </a:spcBef>
            </a:pPr>
            <a:r>
              <a:rPr lang="el-GR" sz="2000" dirty="0" smtClean="0"/>
              <a:t>Ανάπτυξη </a:t>
            </a:r>
            <a:r>
              <a:rPr lang="el-GR" sz="2000" dirty="0" smtClean="0"/>
              <a:t>πολιτικής </a:t>
            </a:r>
            <a:r>
              <a:rPr lang="el-GR" sz="2000" dirty="0" smtClean="0"/>
              <a:t>διασφάλισης των προσωπικών δεδομένων για να αποφευχθεί κάθε ενδεχόμενο παραβίασης </a:t>
            </a:r>
            <a:r>
              <a:rPr lang="el-GR" sz="2000" dirty="0" smtClean="0"/>
              <a:t>τους.</a:t>
            </a:r>
            <a:endParaRPr lang="el-GR" sz="2000" dirty="0" smtClean="0"/>
          </a:p>
          <a:p>
            <a:pPr fontAlgn="base">
              <a:spcBef>
                <a:spcPts val="0"/>
              </a:spcBef>
            </a:pPr>
            <a:endParaRPr lang="el-GR" sz="1100" dirty="0" smtClean="0"/>
          </a:p>
          <a:p>
            <a:pPr fontAlgn="base">
              <a:spcBef>
                <a:spcPts val="0"/>
              </a:spcBef>
            </a:pPr>
            <a:r>
              <a:rPr lang="el-GR" sz="2000" dirty="0" smtClean="0"/>
              <a:t>Αξιολόγηση των </a:t>
            </a:r>
            <a:r>
              <a:rPr lang="el-GR" sz="2000" dirty="0" smtClean="0"/>
              <a:t>υπηρεσιών </a:t>
            </a:r>
            <a:r>
              <a:rPr lang="el-GR" sz="2000" dirty="0" smtClean="0"/>
              <a:t>και παραμετροποίηση τους ανάλογα με το είδος της αναπηρίας και απόκτηση του εξοπλισμού όπου και όταν χρειάζεται.</a:t>
            </a:r>
          </a:p>
          <a:p>
            <a:pPr>
              <a:buNone/>
            </a:pPr>
            <a:r>
              <a:rPr lang="el-GR" sz="1800" dirty="0" smtClean="0"/>
              <a:t/>
            </a:r>
            <a:br>
              <a:rPr lang="el-GR" sz="1800" dirty="0" smtClean="0"/>
            </a:br>
            <a:r>
              <a:rPr lang="el-GR" sz="1800" dirty="0" smtClean="0"/>
              <a:t/>
            </a:r>
            <a:br>
              <a:rPr lang="el-GR" sz="1800" dirty="0" smtClean="0"/>
            </a:br>
            <a:r>
              <a:rPr lang="el-GR" sz="1800" dirty="0" smtClean="0"/>
              <a:t/>
            </a:r>
            <a:br>
              <a:rPr lang="el-GR" sz="1800" dirty="0" smtClean="0"/>
            </a:br>
            <a:endParaRPr lang="el-GR" sz="1800" dirty="0"/>
          </a:p>
        </p:txBody>
      </p:sp>
      <p:sp>
        <p:nvSpPr>
          <p:cNvPr id="4" name="3 - Θέση αριθμού διαφάνειας"/>
          <p:cNvSpPr>
            <a:spLocks noGrp="1"/>
          </p:cNvSpPr>
          <p:nvPr>
            <p:ph type="sldNum" sz="quarter" idx="12"/>
          </p:nvPr>
        </p:nvSpPr>
        <p:spPr/>
        <p:txBody>
          <a:bodyPr>
            <a:normAutofit fontScale="85000" lnSpcReduction="20000"/>
          </a:bodyPr>
          <a:lstStyle/>
          <a:p>
            <a:fld id="{D3F1D1C4-C2D9-4231-9FB2-B2D9D97AA41D}" type="slidenum">
              <a:rPr lang="el-GR" smtClean="0"/>
              <a:pPr/>
              <a:t>18</a:t>
            </a:fld>
            <a:endParaRPr lang="el-G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κειμένου"/>
          <p:cNvSpPr>
            <a:spLocks noGrp="1"/>
          </p:cNvSpPr>
          <p:nvPr>
            <p:ph type="body" idx="1"/>
          </p:nvPr>
        </p:nvSpPr>
        <p:spPr>
          <a:xfrm>
            <a:off x="323528" y="3075856"/>
            <a:ext cx="8640960" cy="3782144"/>
          </a:xfrm>
        </p:spPr>
        <p:txBody>
          <a:bodyPr>
            <a:normAutofit/>
          </a:bodyPr>
          <a:lstStyle/>
          <a:p>
            <a:pPr algn="ctr">
              <a:spcBef>
                <a:spcPts val="0"/>
              </a:spcBef>
            </a:pPr>
            <a:r>
              <a:rPr lang="el-GR" sz="2600" dirty="0" smtClean="0"/>
              <a:t>Η εικονική πραγματικότητα χωρίς να είναι πανάκεια, με την αρωγή της συνεχιζόμενης εξέλιξης της ψηφιακής τεχνολογίας, μπορεί να δημιουργήσει διαμορφωμένες λειτουργίες και παραμετροποιημένες υπηρεσίες βασισμένες στις ιδιαιτερότητες των ατόμων με αναπηρία, ξεχωριστά για κάθε ομάδα </a:t>
            </a:r>
            <a:r>
              <a:rPr lang="el-GR" sz="2600" dirty="0" err="1" smtClean="0"/>
              <a:t>ΑμεΑ</a:t>
            </a:r>
            <a:r>
              <a:rPr lang="el-GR" sz="2600" dirty="0" smtClean="0"/>
              <a:t> στο χώρο των βιβλιοθηκών και των κέντρων πληροφόρησης. </a:t>
            </a:r>
          </a:p>
          <a:p>
            <a:pPr>
              <a:spcBef>
                <a:spcPts val="0"/>
              </a:spcBef>
            </a:pPr>
            <a:endParaRPr lang="el-GR" dirty="0" smtClean="0"/>
          </a:p>
        </p:txBody>
      </p:sp>
      <p:sp>
        <p:nvSpPr>
          <p:cNvPr id="3" name="2 - Τίτλος"/>
          <p:cNvSpPr>
            <a:spLocks noGrp="1"/>
          </p:cNvSpPr>
          <p:nvPr>
            <p:ph type="title"/>
          </p:nvPr>
        </p:nvSpPr>
        <p:spPr/>
        <p:txBody>
          <a:bodyPr/>
          <a:lstStyle/>
          <a:p>
            <a:r>
              <a:rPr lang="el-GR" dirty="0" smtClean="0"/>
              <a:t>Επίλογος</a:t>
            </a:r>
            <a:endParaRPr lang="el-GR" dirty="0"/>
          </a:p>
        </p:txBody>
      </p:sp>
      <p:sp>
        <p:nvSpPr>
          <p:cNvPr id="4" name="3 - Θέση αριθμού διαφάνειας"/>
          <p:cNvSpPr>
            <a:spLocks noGrp="1"/>
          </p:cNvSpPr>
          <p:nvPr>
            <p:ph type="sldNum" sz="quarter" idx="11"/>
          </p:nvPr>
        </p:nvSpPr>
        <p:spPr/>
        <p:txBody>
          <a:bodyPr/>
          <a:lstStyle/>
          <a:p>
            <a:fld id="{D3F1D1C4-C2D9-4231-9FB2-B2D9D97AA41D}" type="slidenum">
              <a:rPr lang="el-GR" smtClean="0"/>
              <a:pPr/>
              <a:t>19</a:t>
            </a:fld>
            <a:endParaRPr lang="el-G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κειμένου"/>
          <p:cNvSpPr>
            <a:spLocks noGrp="1"/>
          </p:cNvSpPr>
          <p:nvPr>
            <p:ph type="body" idx="1"/>
          </p:nvPr>
        </p:nvSpPr>
        <p:spPr>
          <a:xfrm>
            <a:off x="0" y="3140968"/>
            <a:ext cx="9144000" cy="2592288"/>
          </a:xfrm>
        </p:spPr>
        <p:txBody>
          <a:bodyPr>
            <a:noAutofit/>
          </a:bodyPr>
          <a:lstStyle/>
          <a:p>
            <a:pPr algn="ctr"/>
            <a:r>
              <a:rPr lang="el-GR" sz="3100" dirty="0" smtClean="0"/>
              <a:t>Οι υπηρεσίες πληροφόρησης και οι πολιτισμικοί οργανισμοί αποτελούν τις πύλες της γνώσης και διάχυσης της πληροφορίας και πρέπει να εξασφαλίζουν την πρόσβαση σε όλους ανεξαρτήτως από οποιοδήποτε περιορισμό ή αναπηρία. </a:t>
            </a:r>
          </a:p>
          <a:p>
            <a:r>
              <a:rPr lang="el-GR" sz="3200" dirty="0" smtClean="0"/>
              <a:t/>
            </a:r>
            <a:br>
              <a:rPr lang="el-GR" sz="3200" dirty="0" smtClean="0"/>
            </a:br>
            <a:endParaRPr lang="el-GR" sz="3200" dirty="0"/>
          </a:p>
        </p:txBody>
      </p:sp>
      <p:sp>
        <p:nvSpPr>
          <p:cNvPr id="3" name="2 - Τίτλος"/>
          <p:cNvSpPr>
            <a:spLocks noGrp="1"/>
          </p:cNvSpPr>
          <p:nvPr>
            <p:ph type="title"/>
          </p:nvPr>
        </p:nvSpPr>
        <p:spPr>
          <a:xfrm>
            <a:off x="827584" y="404664"/>
            <a:ext cx="7620000" cy="990600"/>
          </a:xfrm>
        </p:spPr>
        <p:txBody>
          <a:bodyPr/>
          <a:lstStyle/>
          <a:p>
            <a:pPr algn="ctr"/>
            <a:r>
              <a:rPr lang="el-GR" b="1" dirty="0" smtClean="0">
                <a:solidFill>
                  <a:schemeClr val="accent1"/>
                </a:solidFill>
              </a:rPr>
              <a:t>Εισαγωγή</a:t>
            </a:r>
            <a:endParaRPr lang="el-GR" b="1" dirty="0">
              <a:solidFill>
                <a:schemeClr val="accent1"/>
              </a:solidFill>
            </a:endParaRPr>
          </a:p>
        </p:txBody>
      </p:sp>
      <p:sp>
        <p:nvSpPr>
          <p:cNvPr id="4" name="3 - Θέση αριθμού διαφάνειας"/>
          <p:cNvSpPr>
            <a:spLocks noGrp="1"/>
          </p:cNvSpPr>
          <p:nvPr>
            <p:ph type="sldNum" sz="quarter" idx="11"/>
          </p:nvPr>
        </p:nvSpPr>
        <p:spPr/>
        <p:txBody>
          <a:bodyPr/>
          <a:lstStyle/>
          <a:p>
            <a:r>
              <a:rPr lang="el-GR" dirty="0" smtClean="0"/>
              <a:t>2</a:t>
            </a: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lstStyle/>
          <a:p>
            <a:endParaRPr lang="el-GR"/>
          </a:p>
        </p:txBody>
      </p:sp>
      <p:sp>
        <p:nvSpPr>
          <p:cNvPr id="5" name="4 - Ορθογώνιο"/>
          <p:cNvSpPr/>
          <p:nvPr/>
        </p:nvSpPr>
        <p:spPr>
          <a:xfrm>
            <a:off x="683568" y="836712"/>
            <a:ext cx="8064896" cy="4708981"/>
          </a:xfrm>
          <a:prstGeom prst="rect">
            <a:avLst/>
          </a:prstGeom>
        </p:spPr>
        <p:txBody>
          <a:bodyPr wrap="square">
            <a:spAutoFit/>
          </a:bodyPr>
          <a:lstStyle/>
          <a:p>
            <a:pPr algn="ctr"/>
            <a:r>
              <a:rPr lang="el-GR" sz="4800" b="1" dirty="0" smtClean="0"/>
              <a:t>Σκοπός της εισήγησης</a:t>
            </a:r>
          </a:p>
          <a:p>
            <a:endParaRPr lang="el-GR" sz="2800" dirty="0" smtClean="0"/>
          </a:p>
          <a:p>
            <a:endParaRPr lang="el-GR" sz="2800" dirty="0" smtClean="0"/>
          </a:p>
          <a:p>
            <a:pPr algn="ctr"/>
            <a:r>
              <a:rPr lang="el-GR" sz="2800" dirty="0" smtClean="0"/>
              <a:t>Ο ρόλος που μπορούν να διαδραματίσουν τα εικονικά περιβάλλοντα στο χώρο των βιβλιοθηκών και των κέντρων πληροφόρησης στην κάλυψη των πληροφοριακών αναγκών των ατόμων με αναπηρίες με σκοπό τη μείωση του πληροφοριακού τους αποκλεισμού.</a:t>
            </a:r>
            <a:br>
              <a:rPr lang="el-GR" sz="2800" dirty="0" smtClean="0"/>
            </a:br>
            <a:endParaRPr lang="el-GR" sz="2800"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3</a:t>
            </a:fld>
            <a:endParaRPr lang="el-G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κειμένου"/>
          <p:cNvSpPr>
            <a:spLocks noGrp="1"/>
          </p:cNvSpPr>
          <p:nvPr>
            <p:ph type="body" idx="1"/>
          </p:nvPr>
        </p:nvSpPr>
        <p:spPr>
          <a:xfrm>
            <a:off x="395536" y="2852936"/>
            <a:ext cx="8568952" cy="4005064"/>
          </a:xfrm>
        </p:spPr>
        <p:txBody>
          <a:bodyPr>
            <a:normAutofit fontScale="77500" lnSpcReduction="20000"/>
          </a:bodyPr>
          <a:lstStyle/>
          <a:p>
            <a:pPr algn="ctr">
              <a:spcBef>
                <a:spcPts val="0"/>
              </a:spcBef>
            </a:pPr>
            <a:r>
              <a:rPr lang="el-GR" b="1" i="1" dirty="0" smtClean="0"/>
              <a:t>Διακήρυξη Δικαιωμάτων των Ανάπηρων Ατόμων </a:t>
            </a:r>
          </a:p>
          <a:p>
            <a:pPr algn="ctr">
              <a:spcBef>
                <a:spcPts val="0"/>
              </a:spcBef>
            </a:pPr>
            <a:r>
              <a:rPr lang="el-GR" b="1" i="1" dirty="0" smtClean="0"/>
              <a:t>(απόφαση 3447 της 9ης Δεκεμβρίου 1975)</a:t>
            </a:r>
          </a:p>
          <a:p>
            <a:pPr algn="ctr">
              <a:spcBef>
                <a:spcPts val="0"/>
              </a:spcBef>
            </a:pPr>
            <a:endParaRPr lang="el-GR" sz="2400" b="1" i="1" dirty="0" smtClean="0"/>
          </a:p>
          <a:p>
            <a:pPr algn="ctr">
              <a:spcBef>
                <a:spcPts val="0"/>
              </a:spcBef>
            </a:pPr>
            <a:r>
              <a:rPr lang="el-GR" sz="2400" dirty="0" smtClean="0"/>
              <a:t>Ο όρος “</a:t>
            </a:r>
            <a:r>
              <a:rPr lang="el-GR" sz="2400" u="sng" dirty="0" smtClean="0"/>
              <a:t>ανάπηρο άτομο</a:t>
            </a:r>
            <a:r>
              <a:rPr lang="el-GR" sz="2400" dirty="0" smtClean="0"/>
              <a:t>” σημαίνει κάθε άτομο ανίκανο να επιβιώσει από μόνο του, ολικά ή μερικά, μη έχοντας τις αναγκαιότητες για μια κανονική ατομική και κοινωνική ζωή, εξαιτίας μειωμένων σωματικών ή πνευματικών δυνατοτήτων που έχει εκ γενετής ή όχι </a:t>
            </a:r>
          </a:p>
          <a:p>
            <a:pPr algn="ctr">
              <a:spcBef>
                <a:spcPts val="0"/>
              </a:spcBef>
            </a:pPr>
            <a:endParaRPr lang="el-GR" sz="2400" dirty="0" smtClean="0"/>
          </a:p>
          <a:p>
            <a:pPr>
              <a:spcBef>
                <a:spcPts val="0"/>
              </a:spcBef>
            </a:pPr>
            <a:endParaRPr lang="el-GR" sz="2300" u="sng" dirty="0" smtClean="0"/>
          </a:p>
          <a:p>
            <a:pPr>
              <a:spcBef>
                <a:spcPts val="0"/>
              </a:spcBef>
            </a:pPr>
            <a:r>
              <a:rPr lang="el-GR" sz="2300" u="sng" dirty="0" smtClean="0"/>
              <a:t>Τα ανάπηρα άτομα έχουν :</a:t>
            </a:r>
          </a:p>
          <a:p>
            <a:pPr lvl="1">
              <a:spcBef>
                <a:spcPts val="0"/>
              </a:spcBef>
            </a:pPr>
            <a:r>
              <a:rPr lang="el-GR" sz="2300" dirty="0" smtClean="0"/>
              <a:t>το κληρονομικό δικαίωμα σεβασμού της ανθρώπινης αξιοπρέπειας τους και ένας τρόπος αναγνώρισης αυτού είναι οι υπηρεσίες πληροφόρησης να τα καταστήσουν αυτοδύναμα </a:t>
            </a:r>
          </a:p>
          <a:p>
            <a:pPr lvl="1">
              <a:spcBef>
                <a:spcPts val="0"/>
              </a:spcBef>
            </a:pPr>
            <a:r>
              <a:rPr lang="el-GR" sz="2300" dirty="0" smtClean="0"/>
              <a:t>το δικαίωμα οι αναπηρίες τους να λαμβάνονται υπόψη σε όλα τα επίπεδα οικονομικού και κοινωνικού προγραμματισμού, περιλαμβανομένων και των βιβλιοθηκών. </a:t>
            </a:r>
          </a:p>
          <a:p>
            <a:pPr algn="ctr">
              <a:spcBef>
                <a:spcPts val="0"/>
              </a:spcBef>
            </a:pPr>
            <a:endParaRPr lang="el-GR" sz="2300" dirty="0" smtClean="0"/>
          </a:p>
          <a:p>
            <a:pPr algn="ctr">
              <a:spcBef>
                <a:spcPts val="0"/>
              </a:spcBef>
            </a:pPr>
            <a:endParaRPr lang="el-GR" sz="2400" b="1" i="1" dirty="0"/>
          </a:p>
        </p:txBody>
      </p:sp>
      <p:sp>
        <p:nvSpPr>
          <p:cNvPr id="3" name="2 - Τίτλος"/>
          <p:cNvSpPr>
            <a:spLocks noGrp="1"/>
          </p:cNvSpPr>
          <p:nvPr>
            <p:ph type="title"/>
          </p:nvPr>
        </p:nvSpPr>
        <p:spPr/>
        <p:txBody>
          <a:bodyPr>
            <a:noAutofit/>
          </a:bodyPr>
          <a:lstStyle/>
          <a:p>
            <a:r>
              <a:rPr lang="el-GR" sz="3800" b="1" dirty="0" smtClean="0"/>
              <a:t>Βιβλιοθήκες και </a:t>
            </a:r>
            <a:r>
              <a:rPr lang="el-GR" sz="3800" b="1" dirty="0" err="1" smtClean="0"/>
              <a:t>ΑμεΑ</a:t>
            </a:r>
            <a:endParaRPr lang="el-GR" sz="3800" b="1" dirty="0"/>
          </a:p>
        </p:txBody>
      </p:sp>
      <p:sp>
        <p:nvSpPr>
          <p:cNvPr id="4" name="3 - Θέση αριθμού διαφάνειας"/>
          <p:cNvSpPr>
            <a:spLocks noGrp="1"/>
          </p:cNvSpPr>
          <p:nvPr>
            <p:ph type="sldNum" sz="quarter" idx="11"/>
          </p:nvPr>
        </p:nvSpPr>
        <p:spPr/>
        <p:txBody>
          <a:bodyPr/>
          <a:lstStyle/>
          <a:p>
            <a:fld id="{D3F1D1C4-C2D9-4231-9FB2-B2D9D97AA41D}" type="slidenum">
              <a:rPr lang="el-GR" smtClean="0"/>
              <a:pPr/>
              <a:t>4</a:t>
            </a:fld>
            <a:endParaRPr lang="el-G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κειμένου"/>
          <p:cNvSpPr>
            <a:spLocks noGrp="1"/>
          </p:cNvSpPr>
          <p:nvPr>
            <p:ph type="body" idx="1"/>
          </p:nvPr>
        </p:nvSpPr>
        <p:spPr>
          <a:xfrm>
            <a:off x="395536" y="3075856"/>
            <a:ext cx="8568952" cy="3782144"/>
          </a:xfrm>
        </p:spPr>
        <p:txBody>
          <a:bodyPr>
            <a:normAutofit lnSpcReduction="10000"/>
          </a:bodyPr>
          <a:lstStyle/>
          <a:p>
            <a:pPr algn="ctr">
              <a:spcBef>
                <a:spcPts val="0"/>
              </a:spcBef>
            </a:pPr>
            <a:r>
              <a:rPr lang="el-GR" sz="2600" b="1" i="1" dirty="0" smtClean="0"/>
              <a:t>Διακήρυξη </a:t>
            </a:r>
            <a:r>
              <a:rPr lang="el-GR" sz="2600" b="1" i="1" dirty="0" err="1" smtClean="0"/>
              <a:t>Sundberg</a:t>
            </a:r>
            <a:r>
              <a:rPr lang="el-GR" sz="2600" b="1" i="1" dirty="0" smtClean="0"/>
              <a:t> (1981) Άρθρο 1 &amp; άρθρο 13</a:t>
            </a:r>
          </a:p>
          <a:p>
            <a:pPr algn="ctr">
              <a:spcBef>
                <a:spcPts val="0"/>
              </a:spcBef>
            </a:pPr>
            <a:endParaRPr lang="el-GR" sz="2400" b="1" i="1" dirty="0" smtClean="0"/>
          </a:p>
          <a:p>
            <a:pPr algn="ctr">
              <a:spcBef>
                <a:spcPts val="0"/>
              </a:spcBef>
            </a:pPr>
            <a:r>
              <a:rPr lang="el-GR" sz="2600" i="1" dirty="0" smtClean="0"/>
              <a:t>«κάθε ανάπηρο άτομο πρέπει να μπορεί να εξασκεί το βασικό του δικαίωμα πρόσβασης στην εκπαίδευση, την επαγγελματική επιμόρφωση, την κουλτούρα και την πληροφόρηση. Κύριοι εκπρόσωποι ορίζονται οι βιβλιοθήκες και οφείλουν να προσαρμόζουν τη σύγχρονη τεχνολογία στις ανάγκες των ανάπηρων ατόμων.»</a:t>
            </a:r>
          </a:p>
          <a:p>
            <a:pPr algn="ctr"/>
            <a:r>
              <a:rPr lang="el-GR" sz="2600" i="1" dirty="0" smtClean="0"/>
              <a:t/>
            </a:r>
            <a:br>
              <a:rPr lang="el-GR" sz="2600" i="1" dirty="0" smtClean="0"/>
            </a:br>
            <a:endParaRPr lang="el-GR" sz="2400" b="1" i="1" dirty="0"/>
          </a:p>
        </p:txBody>
      </p:sp>
      <p:sp>
        <p:nvSpPr>
          <p:cNvPr id="3" name="2 - Τίτλος"/>
          <p:cNvSpPr>
            <a:spLocks noGrp="1"/>
          </p:cNvSpPr>
          <p:nvPr>
            <p:ph type="title"/>
          </p:nvPr>
        </p:nvSpPr>
        <p:spPr/>
        <p:txBody>
          <a:bodyPr>
            <a:noAutofit/>
          </a:bodyPr>
          <a:lstStyle/>
          <a:p>
            <a:r>
              <a:rPr lang="el-GR" sz="3800" b="1" dirty="0" smtClean="0"/>
              <a:t>Βιβλιοθήκες και </a:t>
            </a:r>
            <a:r>
              <a:rPr lang="el-GR" sz="3800" b="1" dirty="0" err="1" smtClean="0"/>
              <a:t>ΑμεΑ</a:t>
            </a:r>
            <a:endParaRPr lang="el-GR" sz="3800" b="1" dirty="0"/>
          </a:p>
        </p:txBody>
      </p:sp>
      <p:sp>
        <p:nvSpPr>
          <p:cNvPr id="4" name="3 - Θέση αριθμού διαφάνειας"/>
          <p:cNvSpPr>
            <a:spLocks noGrp="1"/>
          </p:cNvSpPr>
          <p:nvPr>
            <p:ph type="sldNum" sz="quarter" idx="11"/>
          </p:nvPr>
        </p:nvSpPr>
        <p:spPr/>
        <p:txBody>
          <a:bodyPr/>
          <a:lstStyle/>
          <a:p>
            <a:fld id="{D3F1D1C4-C2D9-4231-9FB2-B2D9D97AA41D}" type="slidenum">
              <a:rPr lang="el-GR" smtClean="0"/>
              <a:pPr/>
              <a:t>5</a:t>
            </a:fld>
            <a:endParaRPr lang="el-G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Εικονική πραγματικότητα και </a:t>
            </a:r>
            <a:r>
              <a:rPr lang="el-GR" b="1" dirty="0" err="1" smtClean="0"/>
              <a:t>ΑμεΑ</a:t>
            </a:r>
            <a:endParaRPr lang="el-GR" b="1" dirty="0"/>
          </a:p>
        </p:txBody>
      </p:sp>
      <p:sp>
        <p:nvSpPr>
          <p:cNvPr id="5" name="4 - Θέση αριθμού διαφάνειας"/>
          <p:cNvSpPr>
            <a:spLocks noGrp="1"/>
          </p:cNvSpPr>
          <p:nvPr>
            <p:ph type="sldNum" sz="quarter" idx="12"/>
          </p:nvPr>
        </p:nvSpPr>
        <p:spPr/>
        <p:txBody>
          <a:bodyPr>
            <a:normAutofit fontScale="85000" lnSpcReduction="20000"/>
          </a:bodyPr>
          <a:lstStyle/>
          <a:p>
            <a:fld id="{D3F1D1C4-C2D9-4231-9FB2-B2D9D97AA41D}" type="slidenum">
              <a:rPr lang="el-GR" smtClean="0"/>
              <a:pPr/>
              <a:t>6</a:t>
            </a:fld>
            <a:endParaRPr lang="el-GR"/>
          </a:p>
        </p:txBody>
      </p:sp>
      <p:sp>
        <p:nvSpPr>
          <p:cNvPr id="9" name="8 - Θέση περιεχομένου"/>
          <p:cNvSpPr>
            <a:spLocks noGrp="1"/>
          </p:cNvSpPr>
          <p:nvPr>
            <p:ph sz="quarter" idx="1"/>
          </p:nvPr>
        </p:nvSpPr>
        <p:spPr>
          <a:xfrm>
            <a:off x="251520" y="1844824"/>
            <a:ext cx="8280920" cy="5013176"/>
          </a:xfrm>
        </p:spPr>
        <p:txBody>
          <a:bodyPr>
            <a:normAutofit fontScale="77500" lnSpcReduction="20000"/>
          </a:bodyPr>
          <a:lstStyle/>
          <a:p>
            <a:pPr>
              <a:buNone/>
            </a:pPr>
            <a:r>
              <a:rPr lang="el-GR" sz="3200" b="1" dirty="0" smtClean="0"/>
              <a:t>	</a:t>
            </a:r>
            <a:r>
              <a:rPr lang="el-GR" sz="3000" b="1" u="sng" dirty="0" smtClean="0"/>
              <a:t>Εικονικό περιβάλλον:  </a:t>
            </a:r>
          </a:p>
          <a:p>
            <a:pPr>
              <a:spcBef>
                <a:spcPts val="0"/>
              </a:spcBef>
              <a:buFont typeface="Wingdings" pitchFamily="2" charset="2"/>
              <a:buChar char="v"/>
            </a:pPr>
            <a:r>
              <a:rPr lang="el-GR" sz="2400" dirty="0" smtClean="0"/>
              <a:t>υπολογιστικό σύστημα το οποίο παράγει τρισδιάστατους εικονικούς κόσμους</a:t>
            </a:r>
          </a:p>
          <a:p>
            <a:pPr>
              <a:spcBef>
                <a:spcPts val="0"/>
              </a:spcBef>
              <a:buFont typeface="Wingdings" pitchFamily="2" charset="2"/>
              <a:buChar char="v"/>
            </a:pPr>
            <a:r>
              <a:rPr lang="el-GR" sz="2400" dirty="0" smtClean="0"/>
              <a:t>ο χρήστης αλληλεπιδρά με το σύστημα και λαμβάνει την ανάδραση σε πραγματικό χρόνο</a:t>
            </a:r>
          </a:p>
          <a:p>
            <a:pPr>
              <a:spcBef>
                <a:spcPts val="0"/>
              </a:spcBef>
              <a:buNone/>
            </a:pPr>
            <a:endParaRPr lang="el-GR" sz="3200" dirty="0" smtClean="0"/>
          </a:p>
          <a:p>
            <a:pPr>
              <a:buNone/>
            </a:pPr>
            <a:r>
              <a:rPr lang="el-GR" sz="3200" dirty="0" smtClean="0"/>
              <a:t>	</a:t>
            </a:r>
            <a:r>
              <a:rPr lang="el-GR" sz="3000" b="1" u="sng" dirty="0" smtClean="0"/>
              <a:t>Τα εικονικά περιβάλλοντα μάθησης επιτρέπουν στους χρήστες – </a:t>
            </a:r>
            <a:r>
              <a:rPr lang="el-GR" sz="3000" b="1" u="sng" dirty="0" err="1" smtClean="0"/>
              <a:t>ΑμεΑ</a:t>
            </a:r>
            <a:r>
              <a:rPr lang="el-GR" sz="3000" b="1" u="sng" dirty="0" smtClean="0"/>
              <a:t>:</a:t>
            </a:r>
          </a:p>
          <a:p>
            <a:pPr>
              <a:buFont typeface="Wingdings" pitchFamily="2" charset="2"/>
              <a:buChar char="v"/>
            </a:pPr>
            <a:r>
              <a:rPr lang="el-GR" sz="2400" dirty="0" smtClean="0"/>
              <a:t>να έχουν πρόσβαση σε πληροφορίες στο δικό τους ρυθμό και χώρο, χρησιμοποιώντας τεχνολογίες που ανταποκρίνονται στις ιδιαίτερες ανάγκες τους. </a:t>
            </a:r>
          </a:p>
          <a:p>
            <a:pPr>
              <a:buFont typeface="Wingdings" pitchFamily="2" charset="2"/>
              <a:buChar char="v"/>
            </a:pPr>
            <a:r>
              <a:rPr lang="el-GR" sz="2400" dirty="0" smtClean="0"/>
              <a:t>ανοίγονται ευκαιρίες μάθησης και πληροφόρησης που ήταν δύσκολο ή αδύνατο να επιτευχθούν.</a:t>
            </a:r>
          </a:p>
          <a:p>
            <a:pPr>
              <a:buFont typeface="Wingdings" pitchFamily="2" charset="2"/>
              <a:buChar char="v"/>
            </a:pPr>
            <a:endParaRPr lang="el-GR" sz="2400" dirty="0" smtClean="0"/>
          </a:p>
          <a:p>
            <a:pPr>
              <a:buNone/>
            </a:pPr>
            <a:r>
              <a:rPr lang="el-GR" sz="2400" dirty="0" smtClean="0">
                <a:sym typeface="Wingdings" pitchFamily="2" charset="2"/>
              </a:rPr>
              <a:t>	</a:t>
            </a:r>
            <a:r>
              <a:rPr lang="el-GR" sz="2600" dirty="0" smtClean="0">
                <a:sym typeface="Wingdings" pitchFamily="2" charset="2"/>
              </a:rPr>
              <a:t> αυξάνεται </a:t>
            </a:r>
            <a:r>
              <a:rPr lang="el-GR" sz="2600" dirty="0" smtClean="0"/>
              <a:t>η ανεξαρτησία των χρηστών στην πρόσβαση της πληροφορίας, ώστε να μην υπάρχει απόλυτη συσχέτιση της φυσικής παρουσίας και της απόκτησης γνώσης </a:t>
            </a:r>
            <a:r>
              <a:rPr lang="el-GR" sz="3200" dirty="0" smtClean="0"/>
              <a:t/>
            </a:r>
            <a:br>
              <a:rPr lang="el-GR" sz="3200" dirty="0" smtClean="0"/>
            </a:br>
            <a:endParaRPr lang="el-GR" sz="3200" dirty="0" smtClean="0"/>
          </a:p>
          <a:p>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0"/>
            <a:ext cx="8820472" cy="1219200"/>
          </a:xfrm>
        </p:spPr>
        <p:txBody>
          <a:bodyPr>
            <a:normAutofit/>
          </a:bodyPr>
          <a:lstStyle/>
          <a:p>
            <a:pPr algn="ctr"/>
            <a:r>
              <a:rPr lang="el-GR" sz="4000" b="1" dirty="0" smtClean="0"/>
              <a:t>Εικονική πραγματικότητα και </a:t>
            </a:r>
            <a:r>
              <a:rPr lang="el-GR" sz="4000" b="1" dirty="0" err="1" smtClean="0"/>
              <a:t>ΑμεΑ</a:t>
            </a:r>
            <a:endParaRPr lang="el-GR" sz="4000" dirty="0"/>
          </a:p>
        </p:txBody>
      </p:sp>
      <p:sp>
        <p:nvSpPr>
          <p:cNvPr id="3" name="2 - Θέση περιεχομένου"/>
          <p:cNvSpPr>
            <a:spLocks noGrp="1"/>
          </p:cNvSpPr>
          <p:nvPr>
            <p:ph sz="quarter" idx="1"/>
          </p:nvPr>
        </p:nvSpPr>
        <p:spPr>
          <a:xfrm>
            <a:off x="323528" y="1700808"/>
            <a:ext cx="8820472" cy="5589240"/>
          </a:xfrm>
        </p:spPr>
        <p:txBody>
          <a:bodyPr>
            <a:normAutofit fontScale="40000" lnSpcReduction="20000"/>
          </a:bodyPr>
          <a:lstStyle/>
          <a:p>
            <a:pPr fontAlgn="base"/>
            <a:endParaRPr lang="el-GR" dirty="0" smtClean="0"/>
          </a:p>
          <a:p>
            <a:pPr algn="ctr" fontAlgn="base">
              <a:buNone/>
            </a:pPr>
            <a:r>
              <a:rPr lang="el-GR" sz="4400" dirty="0" smtClean="0"/>
              <a:t>	</a:t>
            </a:r>
            <a:r>
              <a:rPr lang="el-GR" sz="6000" b="1" dirty="0" smtClean="0"/>
              <a:t>Βασικά κριτήρια ανάπτυξης εφαρμογών εικονικής πραγματικότητας:</a:t>
            </a:r>
          </a:p>
          <a:p>
            <a:pPr fontAlgn="base"/>
            <a:endParaRPr lang="el-GR" sz="4400" dirty="0" smtClean="0"/>
          </a:p>
          <a:p>
            <a:pPr fontAlgn="base">
              <a:spcBef>
                <a:spcPts val="0"/>
              </a:spcBef>
            </a:pPr>
            <a:r>
              <a:rPr lang="el-GR" sz="5000" dirty="0" smtClean="0"/>
              <a:t>Η πλατφόρμα πρέπει να είναι εύκολη και κατανοητή από άτομα με ένα ευρύ φάσμα αναπηριών και συμβατή με τις τεχνολογίες που αντιλαμβάνονται.</a:t>
            </a:r>
          </a:p>
          <a:p>
            <a:pPr fontAlgn="base">
              <a:spcBef>
                <a:spcPts val="0"/>
              </a:spcBef>
              <a:buNone/>
            </a:pPr>
            <a:endParaRPr lang="el-GR" sz="5000" dirty="0" smtClean="0"/>
          </a:p>
          <a:p>
            <a:pPr fontAlgn="base">
              <a:spcBef>
                <a:spcPts val="0"/>
              </a:spcBef>
            </a:pPr>
            <a:r>
              <a:rPr lang="el-GR" sz="5000" dirty="0" smtClean="0"/>
              <a:t>θα πρέπει να χρησιμοποιούνται απλές εφαρμογές επικεντρωμένες σε σχέδια και σε σημάνσεις.</a:t>
            </a:r>
          </a:p>
          <a:p>
            <a:pPr fontAlgn="base">
              <a:spcBef>
                <a:spcPts val="0"/>
              </a:spcBef>
              <a:buNone/>
            </a:pPr>
            <a:endParaRPr lang="el-GR" sz="5000" dirty="0" smtClean="0"/>
          </a:p>
          <a:p>
            <a:pPr fontAlgn="base">
              <a:spcBef>
                <a:spcPts val="0"/>
              </a:spcBef>
            </a:pPr>
            <a:r>
              <a:rPr lang="el-GR" sz="5000" dirty="0" smtClean="0"/>
              <a:t>Το περιεχόμενο των εφαρμογών πρέπει να είναι σαφώς καθορισμένο από επιστήμονες ειδικής αγωγής, να είναι οργανωμένο, ερμηνεύσιμο από τους χρήστες με αναπηρία και </a:t>
            </a:r>
            <a:r>
              <a:rPr lang="el-GR" sz="5000" dirty="0" err="1" smtClean="0"/>
              <a:t>διαλειτουργικό</a:t>
            </a:r>
            <a:r>
              <a:rPr lang="el-GR" sz="5000" dirty="0" smtClean="0"/>
              <a:t> με τεχνολογίες που αντιλαμβάνονται.</a:t>
            </a:r>
          </a:p>
          <a:p>
            <a:pPr fontAlgn="base">
              <a:spcBef>
                <a:spcPts val="0"/>
              </a:spcBef>
            </a:pPr>
            <a:endParaRPr lang="el-GR" sz="5000" dirty="0" smtClean="0"/>
          </a:p>
          <a:p>
            <a:pPr fontAlgn="base">
              <a:spcBef>
                <a:spcPts val="0"/>
              </a:spcBef>
            </a:pPr>
            <a:r>
              <a:rPr lang="el-GR" sz="5000" dirty="0" smtClean="0"/>
              <a:t>Χρήση συμβόλων και όχι εικόνων. </a:t>
            </a:r>
          </a:p>
          <a:p>
            <a:pPr>
              <a:buNone/>
            </a:pPr>
            <a:r>
              <a:rPr lang="el-GR" sz="4400" dirty="0" smtClean="0"/>
              <a:t/>
            </a:r>
            <a:br>
              <a:rPr lang="el-GR" sz="4400" dirty="0" smtClean="0"/>
            </a:br>
            <a:endParaRPr lang="el-GR" sz="4400" dirty="0"/>
          </a:p>
        </p:txBody>
      </p:sp>
      <p:sp>
        <p:nvSpPr>
          <p:cNvPr id="4" name="3 - Θέση αριθμού διαφάνειας"/>
          <p:cNvSpPr>
            <a:spLocks noGrp="1"/>
          </p:cNvSpPr>
          <p:nvPr>
            <p:ph type="sldNum" sz="quarter" idx="12"/>
          </p:nvPr>
        </p:nvSpPr>
        <p:spPr/>
        <p:txBody>
          <a:bodyPr>
            <a:normAutofit fontScale="85000" lnSpcReduction="20000"/>
          </a:bodyPr>
          <a:lstStyle/>
          <a:p>
            <a:fld id="{D3F1D1C4-C2D9-4231-9FB2-B2D9D97AA41D}" type="slidenum">
              <a:rPr lang="el-GR" smtClean="0"/>
              <a:pPr/>
              <a:t>7</a:t>
            </a:fld>
            <a:endParaRPr lang="el-G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0"/>
            <a:ext cx="8153400" cy="1179240"/>
          </a:xfrm>
        </p:spPr>
        <p:txBody>
          <a:bodyPr>
            <a:noAutofit/>
          </a:bodyPr>
          <a:lstStyle/>
          <a:p>
            <a:pPr algn="ctr"/>
            <a:r>
              <a:rPr lang="el-GR" sz="3400" b="1" dirty="0" smtClean="0"/>
              <a:t>Εικονική πραγματικότητα και </a:t>
            </a:r>
            <a:r>
              <a:rPr lang="el-GR" sz="3400" b="1" dirty="0" err="1" smtClean="0"/>
              <a:t>ΑμεΑ</a:t>
            </a:r>
            <a:r>
              <a:rPr lang="el-GR" sz="3400" b="1" dirty="0" smtClean="0"/>
              <a:t>. </a:t>
            </a:r>
            <a:br>
              <a:rPr lang="el-GR" sz="3400" b="1" dirty="0" smtClean="0"/>
            </a:br>
            <a:r>
              <a:rPr lang="el-GR" sz="3400" b="1" dirty="0" smtClean="0"/>
              <a:t>Τι προσφέρουν οι εφαρμογές;</a:t>
            </a:r>
            <a:endParaRPr lang="el-GR" sz="3400" dirty="0"/>
          </a:p>
        </p:txBody>
      </p:sp>
      <p:sp>
        <p:nvSpPr>
          <p:cNvPr id="3" name="2 - Θέση περιεχομένου"/>
          <p:cNvSpPr>
            <a:spLocks noGrp="1"/>
          </p:cNvSpPr>
          <p:nvPr>
            <p:ph sz="quarter" idx="1"/>
          </p:nvPr>
        </p:nvSpPr>
        <p:spPr>
          <a:xfrm>
            <a:off x="395536" y="1700808"/>
            <a:ext cx="3886200" cy="4572000"/>
          </a:xfrm>
        </p:spPr>
        <p:txBody>
          <a:bodyPr>
            <a:noAutofit/>
          </a:bodyPr>
          <a:lstStyle/>
          <a:p>
            <a:r>
              <a:rPr lang="el-GR" sz="2000" b="1" dirty="0" smtClean="0"/>
              <a:t>Αποκατάσταση </a:t>
            </a:r>
            <a:r>
              <a:rPr lang="el-GR" sz="2000" dirty="0" smtClean="0"/>
              <a:t>ενός ευρέως φάσματος σωματικών, ψυχολογικών και </a:t>
            </a:r>
            <a:r>
              <a:rPr lang="el-GR" sz="2000" dirty="0" err="1" smtClean="0"/>
              <a:t>γνωσιακών</a:t>
            </a:r>
            <a:r>
              <a:rPr lang="el-GR" sz="2000" dirty="0" smtClean="0"/>
              <a:t> </a:t>
            </a:r>
            <a:r>
              <a:rPr lang="el-GR" sz="2000" b="1" dirty="0" smtClean="0"/>
              <a:t>δυσλειτουργιών</a:t>
            </a:r>
          </a:p>
          <a:p>
            <a:endParaRPr lang="el-GR" sz="1800" dirty="0" smtClean="0"/>
          </a:p>
          <a:p>
            <a:r>
              <a:rPr lang="el-GR" sz="2000" dirty="0" smtClean="0"/>
              <a:t>Συστηματική </a:t>
            </a:r>
            <a:r>
              <a:rPr lang="el-GR" sz="2000" b="1" dirty="0" smtClean="0"/>
              <a:t>εκπαίδευση</a:t>
            </a:r>
            <a:r>
              <a:rPr lang="el-GR" sz="2000" dirty="0" smtClean="0"/>
              <a:t> και </a:t>
            </a:r>
            <a:r>
              <a:rPr lang="el-GR" sz="2000" b="1" dirty="0" smtClean="0"/>
              <a:t>θεραπεία</a:t>
            </a:r>
            <a:r>
              <a:rPr lang="el-GR" sz="2000" dirty="0" smtClean="0"/>
              <a:t> μέσω της ανάπτυξης ερεθισμάτων </a:t>
            </a:r>
          </a:p>
          <a:p>
            <a:endParaRPr lang="el-GR" sz="1800" dirty="0" smtClean="0"/>
          </a:p>
          <a:p>
            <a:r>
              <a:rPr lang="el-GR" sz="2000" dirty="0" smtClean="0"/>
              <a:t>Παρακολούθηση της </a:t>
            </a:r>
            <a:r>
              <a:rPr lang="el-GR" sz="2000" b="1" dirty="0" smtClean="0"/>
              <a:t>συμπεριφοράς του χρήστη </a:t>
            </a:r>
            <a:r>
              <a:rPr lang="el-GR" sz="2000" dirty="0" smtClean="0"/>
              <a:t>και η καταγραφή των επιδόσεων του </a:t>
            </a:r>
            <a:br>
              <a:rPr lang="el-GR" sz="2000" dirty="0" smtClean="0"/>
            </a:br>
            <a:r>
              <a:rPr lang="el-GR" sz="2000" dirty="0" smtClean="0"/>
              <a:t/>
            </a:r>
            <a:br>
              <a:rPr lang="el-GR" sz="2000" dirty="0" smtClean="0"/>
            </a:br>
            <a:endParaRPr lang="el-GR" sz="2000" dirty="0"/>
          </a:p>
        </p:txBody>
      </p:sp>
      <p:sp>
        <p:nvSpPr>
          <p:cNvPr id="4" name="3 - Θέση περιεχομένου"/>
          <p:cNvSpPr>
            <a:spLocks noGrp="1"/>
          </p:cNvSpPr>
          <p:nvPr>
            <p:ph sz="quarter" idx="2"/>
          </p:nvPr>
        </p:nvSpPr>
        <p:spPr>
          <a:xfrm>
            <a:off x="4427984" y="1772816"/>
            <a:ext cx="4716016" cy="4896544"/>
          </a:xfrm>
        </p:spPr>
        <p:txBody>
          <a:bodyPr>
            <a:normAutofit lnSpcReduction="10000"/>
          </a:bodyPr>
          <a:lstStyle/>
          <a:p>
            <a:r>
              <a:rPr lang="el-GR" sz="2000" b="1" dirty="0" err="1" smtClean="0"/>
              <a:t>Αυτοβελτίωση</a:t>
            </a:r>
            <a:endParaRPr lang="el-GR" sz="2000" b="1" dirty="0" smtClean="0"/>
          </a:p>
          <a:p>
            <a:pPr>
              <a:buNone/>
            </a:pPr>
            <a:endParaRPr lang="el-GR" sz="2000" dirty="0" smtClean="0"/>
          </a:p>
          <a:p>
            <a:r>
              <a:rPr lang="el-GR" sz="2000" dirty="0" smtClean="0"/>
              <a:t>«</a:t>
            </a:r>
            <a:r>
              <a:rPr lang="el-GR" sz="2000" b="1" dirty="0" err="1" smtClean="0"/>
              <a:t>Τηλεαποκατάσταση</a:t>
            </a:r>
            <a:r>
              <a:rPr lang="el-GR" sz="2000" b="1" dirty="0" smtClean="0"/>
              <a:t>» </a:t>
            </a:r>
            <a:endParaRPr lang="en-US" sz="2000" dirty="0" smtClean="0"/>
          </a:p>
          <a:p>
            <a:pPr>
              <a:buNone/>
            </a:pPr>
            <a:endParaRPr lang="el-GR" sz="2000" dirty="0" smtClean="0"/>
          </a:p>
          <a:p>
            <a:r>
              <a:rPr lang="el-GR" sz="2000" b="1" dirty="0" smtClean="0"/>
              <a:t>Ανάπτυξη </a:t>
            </a:r>
            <a:r>
              <a:rPr lang="el-GR" sz="2000" dirty="0" smtClean="0"/>
              <a:t>καθημερινών, πρακτικών </a:t>
            </a:r>
            <a:r>
              <a:rPr lang="el-GR" sz="2000" b="1" dirty="0" smtClean="0"/>
              <a:t>δεξιοτήτων</a:t>
            </a:r>
          </a:p>
          <a:p>
            <a:endParaRPr lang="el-GR" sz="2000" dirty="0" smtClean="0"/>
          </a:p>
          <a:p>
            <a:r>
              <a:rPr lang="el-GR" sz="2000" b="1" dirty="0" smtClean="0"/>
              <a:t>Άσκηση δραστηριοτήτων </a:t>
            </a:r>
            <a:r>
              <a:rPr lang="el-GR" sz="2000" dirty="0" smtClean="0"/>
              <a:t>για άτομα με κινητική αναπηρία σε εικονικούς κόσμους που </a:t>
            </a:r>
            <a:r>
              <a:rPr lang="el-GR" sz="2000" dirty="0" smtClean="0"/>
              <a:t>δε</a:t>
            </a:r>
            <a:r>
              <a:rPr lang="en-US" sz="2000" dirty="0" smtClean="0"/>
              <a:t> </a:t>
            </a:r>
            <a:r>
              <a:rPr lang="el-GR" sz="2000" dirty="0" smtClean="0"/>
              <a:t>θα </a:t>
            </a:r>
            <a:r>
              <a:rPr lang="el-GR" sz="2000" dirty="0" smtClean="0"/>
              <a:t>μπορούσαν κανονικά να </a:t>
            </a:r>
            <a:r>
              <a:rPr lang="el-GR" sz="2000" dirty="0" smtClean="0"/>
              <a:t>συμμετάσχουν</a:t>
            </a:r>
            <a:endParaRPr lang="el-GR" sz="2000" dirty="0" smtClean="0"/>
          </a:p>
          <a:p>
            <a:pPr>
              <a:buNone/>
            </a:pPr>
            <a:r>
              <a:rPr lang="el-GR" dirty="0" smtClean="0"/>
              <a:t/>
            </a:r>
            <a:br>
              <a:rPr lang="el-GR" dirty="0" smtClean="0"/>
            </a:br>
            <a:endParaRPr lang="el-GR" dirty="0" smtClean="0"/>
          </a:p>
          <a:p>
            <a:endParaRPr lang="el-GR" sz="2400" dirty="0" smtClean="0"/>
          </a:p>
          <a:p>
            <a:endParaRPr lang="el-GR" sz="2400" dirty="0" smtClean="0"/>
          </a:p>
          <a:p>
            <a:endParaRPr lang="el-GR" sz="2400" dirty="0"/>
          </a:p>
        </p:txBody>
      </p:sp>
      <p:sp>
        <p:nvSpPr>
          <p:cNvPr id="5" name="4 - Θέση αριθμού διαφάνειας"/>
          <p:cNvSpPr>
            <a:spLocks noGrp="1"/>
          </p:cNvSpPr>
          <p:nvPr>
            <p:ph type="sldNum" sz="quarter" idx="16"/>
          </p:nvPr>
        </p:nvSpPr>
        <p:spPr/>
        <p:txBody>
          <a:bodyPr>
            <a:normAutofit fontScale="85000" lnSpcReduction="20000"/>
          </a:bodyPr>
          <a:lstStyle/>
          <a:p>
            <a:fld id="{D3F1D1C4-C2D9-4231-9FB2-B2D9D97AA41D}" type="slidenum">
              <a:rPr lang="el-GR" smtClean="0"/>
              <a:pPr/>
              <a:t>8</a:t>
            </a:fld>
            <a:endParaRPr lang="el-G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1560" y="188640"/>
            <a:ext cx="8153400" cy="990600"/>
          </a:xfrm>
        </p:spPr>
        <p:txBody>
          <a:bodyPr>
            <a:normAutofit/>
          </a:bodyPr>
          <a:lstStyle/>
          <a:p>
            <a:pPr algn="ctr"/>
            <a:r>
              <a:rPr lang="el-GR" sz="3600" b="1" dirty="0" smtClean="0"/>
              <a:t>Οργάνωση της εικονικής βιβλιοθήκης 1/2</a:t>
            </a:r>
            <a:endParaRPr lang="el-GR" sz="3600" b="1" dirty="0"/>
          </a:p>
        </p:txBody>
      </p:sp>
      <p:sp>
        <p:nvSpPr>
          <p:cNvPr id="3" name="2 - Θέση περιεχομένου"/>
          <p:cNvSpPr>
            <a:spLocks noGrp="1"/>
          </p:cNvSpPr>
          <p:nvPr>
            <p:ph sz="quarter" idx="1"/>
          </p:nvPr>
        </p:nvSpPr>
        <p:spPr>
          <a:xfrm>
            <a:off x="179512" y="2132856"/>
            <a:ext cx="8964488" cy="5257800"/>
          </a:xfrm>
        </p:spPr>
        <p:txBody>
          <a:bodyPr>
            <a:normAutofit fontScale="25000" lnSpcReduction="20000"/>
          </a:bodyPr>
          <a:lstStyle/>
          <a:p>
            <a:pPr>
              <a:spcBef>
                <a:spcPts val="0"/>
              </a:spcBef>
            </a:pPr>
            <a:r>
              <a:rPr lang="el-GR" sz="8800" dirty="0" smtClean="0">
                <a:latin typeface="+mj-lt"/>
                <a:cs typeface="Arial" pitchFamily="34" charset="0"/>
              </a:rPr>
              <a:t>Χρήση σταθερών και ευδιάκριτων “χώρων” για συγκεκριμένες λειτουργίες χωρίς την χρήση έντονων χρωμάτων τα οποία προκαλούν διάσπαση προσοχής</a:t>
            </a:r>
          </a:p>
          <a:p>
            <a:pPr>
              <a:spcBef>
                <a:spcPts val="0"/>
              </a:spcBef>
              <a:buNone/>
            </a:pPr>
            <a:endParaRPr lang="el-GR" sz="8800" dirty="0" smtClean="0">
              <a:latin typeface="+mj-lt"/>
              <a:cs typeface="Arial" pitchFamily="34" charset="0"/>
            </a:endParaRPr>
          </a:p>
          <a:p>
            <a:pPr>
              <a:spcBef>
                <a:spcPts val="0"/>
              </a:spcBef>
            </a:pPr>
            <a:r>
              <a:rPr lang="el-GR" sz="8800" dirty="0" smtClean="0">
                <a:latin typeface="+mj-lt"/>
                <a:cs typeface="Arial" pitchFamily="34" charset="0"/>
              </a:rPr>
              <a:t>Μια καλά οροθετημένη εικονική βιβλιοθήκη προβάλει καθαρά την κάθε δραστηριότητα και ενισχύει τη λειτουργικότητα της</a:t>
            </a:r>
          </a:p>
          <a:p>
            <a:pPr>
              <a:spcBef>
                <a:spcPts val="0"/>
              </a:spcBef>
            </a:pPr>
            <a:endParaRPr lang="el-GR" sz="8800" dirty="0" smtClean="0">
              <a:latin typeface="+mj-lt"/>
              <a:cs typeface="Arial" pitchFamily="34" charset="0"/>
            </a:endParaRPr>
          </a:p>
          <a:p>
            <a:pPr>
              <a:spcBef>
                <a:spcPts val="0"/>
              </a:spcBef>
            </a:pPr>
            <a:r>
              <a:rPr lang="el-GR" sz="8800" dirty="0" smtClean="0">
                <a:latin typeface="+mj-lt"/>
                <a:cs typeface="Arial" pitchFamily="34" charset="0"/>
              </a:rPr>
              <a:t>Η οργάνωση της βιβλιοθήκης βοηθά το παιδί να εστιάσει την προσοχή του στην εργασία που έχει να κάνει.</a:t>
            </a:r>
          </a:p>
          <a:p>
            <a:pPr>
              <a:spcBef>
                <a:spcPts val="0"/>
              </a:spcBef>
            </a:pPr>
            <a:endParaRPr lang="el-GR" sz="8800" dirty="0" smtClean="0">
              <a:latin typeface="+mj-lt"/>
              <a:cs typeface="Arial" pitchFamily="34" charset="0"/>
            </a:endParaRPr>
          </a:p>
          <a:p>
            <a:pPr>
              <a:spcBef>
                <a:spcPts val="0"/>
              </a:spcBef>
            </a:pPr>
            <a:r>
              <a:rPr lang="el-GR" sz="8800" dirty="0" smtClean="0">
                <a:latin typeface="+mj-lt"/>
                <a:cs typeface="Arial" pitchFamily="34" charset="0"/>
              </a:rPr>
              <a:t>Απαιτεί εξειδικευμένες γνώσεις και συνεχή συνεργασία και καθοδήγηση από επιστήμονες ειδικής αγωγής.</a:t>
            </a:r>
          </a:p>
          <a:p>
            <a:pPr>
              <a:spcBef>
                <a:spcPts val="0"/>
              </a:spcBef>
            </a:pPr>
            <a:endParaRPr lang="el-GR" sz="8000" dirty="0" smtClean="0">
              <a:latin typeface="+mj-lt"/>
              <a:cs typeface="Arial" pitchFamily="34" charset="0"/>
            </a:endParaRPr>
          </a:p>
          <a:p>
            <a:pPr>
              <a:buNone/>
            </a:pPr>
            <a:r>
              <a:rPr lang="el-GR" sz="8000" dirty="0" smtClean="0">
                <a:latin typeface="Arial" pitchFamily="34" charset="0"/>
                <a:cs typeface="Arial" pitchFamily="34" charset="0"/>
              </a:rPr>
              <a:t/>
            </a:r>
            <a:br>
              <a:rPr lang="el-GR" sz="8000" dirty="0" smtClean="0">
                <a:latin typeface="Arial" pitchFamily="34" charset="0"/>
                <a:cs typeface="Arial" pitchFamily="34" charset="0"/>
              </a:rPr>
            </a:br>
            <a:endParaRPr lang="el-GR" sz="8000" dirty="0" smtClean="0">
              <a:latin typeface="Arial" pitchFamily="34" charset="0"/>
              <a:cs typeface="Arial" pitchFamily="34" charset="0"/>
            </a:endParaRPr>
          </a:p>
          <a:p>
            <a:r>
              <a:rPr lang="el-GR" sz="4200" dirty="0" smtClean="0"/>
              <a:t/>
            </a:r>
            <a:br>
              <a:rPr lang="el-GR" sz="4200" dirty="0" smtClean="0"/>
            </a:br>
            <a:r>
              <a:rPr lang="el-GR" sz="3400" dirty="0" smtClean="0"/>
              <a:t/>
            </a:r>
            <a:br>
              <a:rPr lang="el-GR" sz="3400" dirty="0" smtClean="0"/>
            </a:br>
            <a:r>
              <a:rPr lang="el-GR" sz="2400" dirty="0" smtClean="0"/>
              <a:t/>
            </a:r>
            <a:br>
              <a:rPr lang="el-GR" sz="2400" dirty="0" smtClean="0"/>
            </a:br>
            <a:endParaRPr lang="el-GR" sz="2400" dirty="0"/>
          </a:p>
        </p:txBody>
      </p:sp>
      <p:sp>
        <p:nvSpPr>
          <p:cNvPr id="4" name="3 - Θέση αριθμού διαφάνειας"/>
          <p:cNvSpPr>
            <a:spLocks noGrp="1"/>
          </p:cNvSpPr>
          <p:nvPr>
            <p:ph type="sldNum" sz="quarter" idx="12"/>
          </p:nvPr>
        </p:nvSpPr>
        <p:spPr/>
        <p:txBody>
          <a:bodyPr>
            <a:normAutofit fontScale="85000" lnSpcReduction="20000"/>
          </a:bodyPr>
          <a:lstStyle/>
          <a:p>
            <a:fld id="{D3F1D1C4-C2D9-4231-9FB2-B2D9D97AA41D}" type="slidenum">
              <a:rPr lang="el-GR" smtClean="0"/>
              <a:pPr/>
              <a:t>9</a:t>
            </a:fld>
            <a:endParaRPr lang="el-G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άμεσος">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1315</TotalTime>
  <Words>1021</Words>
  <Application>Microsoft Office PowerPoint</Application>
  <PresentationFormat>Προβολή στην οθόνη (4:3)</PresentationFormat>
  <Paragraphs>193</Paragraphs>
  <Slides>19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19</vt:i4>
      </vt:variant>
    </vt:vector>
  </HeadingPairs>
  <TitlesOfParts>
    <vt:vector size="20" baseType="lpstr">
      <vt:lpstr>Διάμεσος</vt:lpstr>
      <vt:lpstr>21ο συνεδριο ακαδημαϊκων βιβλιοθηκων</vt:lpstr>
      <vt:lpstr>Εισαγωγή</vt:lpstr>
      <vt:lpstr>Διαφάνεια 3</vt:lpstr>
      <vt:lpstr>Βιβλιοθήκες και ΑμεΑ</vt:lpstr>
      <vt:lpstr>Βιβλιοθήκες και ΑμεΑ</vt:lpstr>
      <vt:lpstr>Εικονική πραγματικότητα και ΑμεΑ</vt:lpstr>
      <vt:lpstr>Εικονική πραγματικότητα και ΑμεΑ</vt:lpstr>
      <vt:lpstr>Εικονική πραγματικότητα και ΑμεΑ.  Τι προσφέρουν οι εφαρμογές;</vt:lpstr>
      <vt:lpstr>Οργάνωση της εικονικής βιβλιοθήκης 1/2</vt:lpstr>
      <vt:lpstr>Οργάνωση της εικονικής βιβλιοθήκης 2/2</vt:lpstr>
      <vt:lpstr>Ψηφιακά ομιλούντα βιβλία 1/2</vt:lpstr>
      <vt:lpstr>Ψηφιακά ομιλούντα βιβλία 2/2</vt:lpstr>
      <vt:lpstr>Second Life και ΑμεΑ 1/3</vt:lpstr>
      <vt:lpstr>Second Life και ΑμεΑ 2/3</vt:lpstr>
      <vt:lpstr>Second Life και ΑμεΑ 3/3</vt:lpstr>
      <vt:lpstr>Υπάρχουσα κατάσταση - Ελλάδα</vt:lpstr>
      <vt:lpstr>Ο ρόλος του βιβλιοθηκονόμου 1/2 </vt:lpstr>
      <vt:lpstr>Ο ρόλος του βιβλιοθηκονόμου 2/2 </vt:lpstr>
      <vt:lpstr>Επίλογος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21ο συνέδριο ακαδημαϊκών βιβλιοθηκών</dc:title>
  <dc:creator>natassa</dc:creator>
  <cp:lastModifiedBy>reoula</cp:lastModifiedBy>
  <cp:revision>155</cp:revision>
  <dcterms:created xsi:type="dcterms:W3CDTF">2012-09-18T13:30:53Z</dcterms:created>
  <dcterms:modified xsi:type="dcterms:W3CDTF">2012-10-06T14:14:49Z</dcterms:modified>
</cp:coreProperties>
</file>